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4" r:id="rId5"/>
    <p:sldMasterId id="2147483801" r:id="rId6"/>
    <p:sldMasterId id="2147484352" r:id="rId7"/>
    <p:sldMasterId id="2147484361" r:id="rId8"/>
  </p:sldMasterIdLst>
  <p:notesMasterIdLst>
    <p:notesMasterId r:id="rId19"/>
  </p:notesMasterIdLst>
  <p:sldIdLst>
    <p:sldId id="2145707083" r:id="rId9"/>
    <p:sldId id="2147376182" r:id="rId10"/>
    <p:sldId id="2147475992" r:id="rId11"/>
    <p:sldId id="2147475993" r:id="rId12"/>
    <p:sldId id="2147475998" r:id="rId13"/>
    <p:sldId id="2147475995" r:id="rId14"/>
    <p:sldId id="2147475996" r:id="rId15"/>
    <p:sldId id="2145707085" r:id="rId16"/>
    <p:sldId id="2147475949" r:id="rId17"/>
    <p:sldId id="2147475947"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4E8E5-37DE-0FD1-ED86-0128F3F9F360}" v="11" dt="2024-11-27T12:37:20.284"/>
    <p1510:client id="{8FBF0B9B-736B-E01D-3026-044C37157BCA}" v="18" dt="2024-11-27T12:39:33.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latin typeface="Poppins ExtraBold" panose="00000900000000000000" pitchFamily="2" charset="0"/>
                <a:cs typeface="Poppins ExtraBold" panose="00000900000000000000" pitchFamily="2" charset="0"/>
              </a:rPr>
              <a:t>Otsikko</a:t>
            </a:r>
            <a:endParaRPr lang="en-US">
              <a:latin typeface="Poppins ExtraBold" panose="00000900000000000000" pitchFamily="2" charset="0"/>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oppins ExtraBold" panose="00000900000000000000" pitchFamily="2" charset="0"/>
              <a:ea typeface="+mn-ea"/>
              <a:cs typeface="Poppins ExtraBold" panose="00000900000000000000" pitchFamily="2" charset="0"/>
            </a:defRPr>
          </a:pPr>
          <a:endParaRPr lang="fi-FI"/>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F11-4B94-9622-BFE5B72FC45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F11-4B94-9622-BFE5B72FC45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F11-4B94-9622-BFE5B72FC45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29CA5-B8AA-417F-9DDD-754749987831}" type="datetimeFigureOut">
              <a:rPr lang="fi-FI" smtClean="0"/>
              <a:t>27.11.2024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E8EC4-F6C5-444A-8618-F1AEFFA17E55}" type="slidenum">
              <a:rPr lang="fi-FI" smtClean="0"/>
              <a:t>‹#›</a:t>
            </a:fld>
            <a:endParaRPr lang="fi-FI"/>
          </a:p>
        </p:txBody>
      </p:sp>
    </p:spTree>
    <p:extLst>
      <p:ext uri="{BB962C8B-B14F-4D97-AF65-F5344CB8AC3E}">
        <p14:creationId xmlns:p14="http://schemas.microsoft.com/office/powerpoint/2010/main" val="163739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D6954-BDA2-4ED7-ACF3-3E879C1A1B0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18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D6954-BDA2-4ED7-ACF3-3E879C1A1B0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73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D6954-BDA2-4ED7-ACF3-3E879C1A1B0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870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ää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12063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2 sisältöä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p>
            <a:fld id="{84F32CFB-8CF4-1C49-BC5F-593B5F3D3B14}" type="datetimeFigureOut">
              <a:rPr lang="fi-FI" smtClean="0"/>
              <a:t>27.11.2024</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6C9F3143-0FB9-EF50-472D-D9B1626E110C}"/>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3457463A-54FC-CF42-30C1-20D81E5065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91064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2 sisältöä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27.11.2024</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EFF6797-BDE6-863A-A62C-4E38AF772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9DE0AC6B-2D35-1EFF-B06E-E3E45F84D5E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990844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p>
            <a:fld id="{84F32CFB-8CF4-1C49-BC5F-593B5F3D3B14}" type="datetimeFigureOut">
              <a:rPr lang="fi-FI" smtClean="0"/>
              <a:t>27.11.2024</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8" name="Picture 7">
            <a:extLst>
              <a:ext uri="{FF2B5EF4-FFF2-40B4-BE49-F238E27FC236}">
                <a16:creationId xmlns:a16="http://schemas.microsoft.com/office/drawing/2014/main" id="{1DC4B65E-4FB4-816D-3ABF-6C0E80D89053}"/>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0" name="Picture 9">
            <a:extLst>
              <a:ext uri="{FF2B5EF4-FFF2-40B4-BE49-F238E27FC236}">
                <a16:creationId xmlns:a16="http://schemas.microsoft.com/office/drawing/2014/main" id="{63AF51BF-8436-ED13-927D-993DD2CDB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93018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27.11.2024</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6" name="Picture 5" descr="A picture containing building, clipart&#10;&#10;Description automatically generated">
            <a:extLst>
              <a:ext uri="{FF2B5EF4-FFF2-40B4-BE49-F238E27FC236}">
                <a16:creationId xmlns:a16="http://schemas.microsoft.com/office/drawing/2014/main" id="{6659325B-759F-4951-3A3C-7BA7DC8A4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7" name="Picture 6">
            <a:extLst>
              <a:ext uri="{FF2B5EF4-FFF2-40B4-BE49-F238E27FC236}">
                <a16:creationId xmlns:a16="http://schemas.microsoft.com/office/drawing/2014/main" id="{B4A71483-AD90-EFAE-2519-E6DDAD13AACC}"/>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80619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sisältö ja me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27.11.2024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2415057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sisältö ja medi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27.11.2024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8950044B-8DDC-20DA-A3D0-209641B55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59985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sisältö ja media 2 valkoin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27.11.2024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07399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sisältö ja media 2 tummansinine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solidFill>
                  <a:schemeClr val="tx1"/>
                </a:solidFill>
              </a:defRPr>
            </a:lvl1pPr>
            <a:lvl2pPr marL="457200" indent="0" algn="ctr">
              <a:buNone/>
              <a:defRPr sz="2800">
                <a:solidFill>
                  <a:schemeClr val="tx1"/>
                </a:solidFill>
              </a:defRPr>
            </a:lvl2pPr>
            <a:lvl3pPr marL="914400" indent="0" algn="ctr">
              <a:buNone/>
              <a:defRPr sz="2400">
                <a:solidFill>
                  <a:schemeClr val="tx1"/>
                </a:solidFill>
              </a:defRPr>
            </a:lvl3pPr>
            <a:lvl4pPr marL="1371600" indent="0" algn="ctr">
              <a:buNone/>
              <a:defRPr sz="2000">
                <a:solidFill>
                  <a:schemeClr val="tx1"/>
                </a:solidFill>
              </a:defRPr>
            </a:lvl4pPr>
            <a:lvl5pPr marL="1828800" indent="0" algn="ctr">
              <a:buNone/>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342900" indent="-34290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27.11.2024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81CDCAA-FFF1-4D78-535A-F3200262F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73E63CF4-7649-A128-BF76-E699CFB6B127}"/>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451878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sisältö ja kuv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sp>
        <p:nvSpPr>
          <p:cNvPr id="8" name="Picture Placeholder 10">
            <a:extLst>
              <a:ext uri="{FF2B5EF4-FFF2-40B4-BE49-F238E27FC236}">
                <a16:creationId xmlns:a16="http://schemas.microsoft.com/office/drawing/2014/main" id="{FCC8D104-7F84-C888-147D-E9BA71D739F6}"/>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accent4"/>
                </a:solidFill>
              </a:defRPr>
            </a:lvl1pPr>
          </a:lstStyle>
          <a:p>
            <a:r>
              <a:rPr lang="fi-FI"/>
              <a:t>Kuva</a:t>
            </a:r>
          </a:p>
        </p:txBody>
      </p:sp>
    </p:spTree>
    <p:extLst>
      <p:ext uri="{BB962C8B-B14F-4D97-AF65-F5344CB8AC3E}">
        <p14:creationId xmlns:p14="http://schemas.microsoft.com/office/powerpoint/2010/main" val="1344071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sisältö ja kuv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2"/>
          <a:srcRect/>
          <a:stretch/>
        </p:blipFill>
        <p:spPr>
          <a:xfrm>
            <a:off x="144893" y="6057899"/>
            <a:ext cx="3152985" cy="678275"/>
          </a:xfrm>
          <a:prstGeom prst="rect">
            <a:avLst/>
          </a:prstGeom>
        </p:spPr>
      </p:pic>
      <p:sp>
        <p:nvSpPr>
          <p:cNvPr id="11" name="Picture Placeholder 10">
            <a:extLst>
              <a:ext uri="{FF2B5EF4-FFF2-40B4-BE49-F238E27FC236}">
                <a16:creationId xmlns:a16="http://schemas.microsoft.com/office/drawing/2014/main" id="{F918BCF9-AC30-9B84-E4CA-CDF3510AD3D8}"/>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tx1"/>
                </a:solidFill>
              </a:defRPr>
            </a:lvl1pPr>
          </a:lstStyle>
          <a:p>
            <a:r>
              <a:rPr lang="fi-FI"/>
              <a:t>Kuva</a:t>
            </a:r>
          </a:p>
        </p:txBody>
      </p:sp>
    </p:spTree>
    <p:extLst>
      <p:ext uri="{BB962C8B-B14F-4D97-AF65-F5344CB8AC3E}">
        <p14:creationId xmlns:p14="http://schemas.microsoft.com/office/powerpoint/2010/main" val="160090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ääotsikko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324838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p:spPr>
        <p:txBody>
          <a:bodyPr anchor="b"/>
          <a:lstStyle>
            <a:lvl1pPr>
              <a:defRPr sz="3200"/>
            </a:lvl1pPr>
          </a:lstStyle>
          <a:p>
            <a:r>
              <a:rPr lang="en-US"/>
              <a:t>Click to edit Master title style</a:t>
            </a:r>
            <a:endParaRPr lang="fi-FI"/>
          </a:p>
        </p:txBody>
      </p:sp>
      <p:pic>
        <p:nvPicPr>
          <p:cNvPr id="11" name="Picture 10" descr="A picture containing building, clipart&#10;&#10;Description automatically generated">
            <a:extLst>
              <a:ext uri="{FF2B5EF4-FFF2-40B4-BE49-F238E27FC236}">
                <a16:creationId xmlns:a16="http://schemas.microsoft.com/office/drawing/2014/main" id="{93E22456-AB22-4CB4-9C0E-E7E2302CA3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71383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8FAA00-08CB-4D42-BC42-5FD10B8E1D58}"/>
              </a:ext>
            </a:extLst>
          </p:cNvPr>
          <p:cNvSpPr>
            <a:spLocks noGrp="1"/>
          </p:cNvSpPr>
          <p:nvPr>
            <p:ph type="dt" sz="half" idx="10"/>
          </p:nvPr>
        </p:nvSpPr>
        <p:spPr/>
        <p:txBody>
          <a:bodyPr/>
          <a:lstStyle/>
          <a:p>
            <a:fld id="{372133E9-6688-42E1-9C57-B4B946BB1CCC}" type="datetime1">
              <a:rPr lang="fi-FI" smtClean="0"/>
              <a:t>27.11.2024</a:t>
            </a:fld>
            <a:endParaRPr lang="fi-FI"/>
          </a:p>
        </p:txBody>
      </p:sp>
      <p:sp>
        <p:nvSpPr>
          <p:cNvPr id="6" name="Slide Number Placeholder 5">
            <a:extLst>
              <a:ext uri="{FF2B5EF4-FFF2-40B4-BE49-F238E27FC236}">
                <a16:creationId xmlns:a16="http://schemas.microsoft.com/office/drawing/2014/main" id="{B1B36D59-2219-4745-8866-3C10FB77AB53}"/>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1" name="Title 1">
            <a:extLst>
              <a:ext uri="{FF2B5EF4-FFF2-40B4-BE49-F238E27FC236}">
                <a16:creationId xmlns:a16="http://schemas.microsoft.com/office/drawing/2014/main" id="{F5469C93-8108-497E-AE09-69B91A1ABF4D}"/>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2" name="Subtitle 2">
            <a:extLst>
              <a:ext uri="{FF2B5EF4-FFF2-40B4-BE49-F238E27FC236}">
                <a16:creationId xmlns:a16="http://schemas.microsoft.com/office/drawing/2014/main" id="{EEFA9397-4EC2-428C-8028-EC8F9418B720}"/>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6" name="Footer Placeholder 4">
            <a:extLst>
              <a:ext uri="{FF2B5EF4-FFF2-40B4-BE49-F238E27FC236}">
                <a16:creationId xmlns:a16="http://schemas.microsoft.com/office/drawing/2014/main" id="{60B4022C-4631-4B82-ABDB-2F2B7E3881CC}"/>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15311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0755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6613919-E40D-4E1C-91AE-4EC0629995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22501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2240283-3B0C-4D0D-BE44-5667AE81A5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35443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2646688D-317B-46E6-8381-0BFD0E9AEE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5868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12562931-1CE2-4D82-AD64-F416F6FD37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20281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774BE6B3-307D-41F0-B2A8-C4BA8B7F39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15528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oitusruutu_valkoinen_kuvi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03B558-6B57-4598-B3E8-8733F4936DD8}"/>
              </a:ext>
            </a:extLst>
          </p:cNvPr>
          <p:cNvSpPr>
            <a:spLocks noGrp="1"/>
          </p:cNvSpPr>
          <p:nvPr>
            <p:ph type="dt" sz="half" idx="10"/>
          </p:nvPr>
        </p:nvSpPr>
        <p:spPr>
          <a:xfrm>
            <a:off x="9983495" y="6257748"/>
            <a:ext cx="1074804" cy="365125"/>
          </a:xfrm>
        </p:spPr>
        <p:txBody>
          <a:bodyPr/>
          <a:lstStyle/>
          <a:p>
            <a:fld id="{2EB04311-9044-4622-89E2-D28D146B6C30}" type="datetime1">
              <a:rPr lang="fi-FI" smtClean="0"/>
              <a:t>27.11.2024</a:t>
            </a:fld>
            <a:endParaRPr lang="fi-FI"/>
          </a:p>
        </p:txBody>
      </p:sp>
      <p:sp>
        <p:nvSpPr>
          <p:cNvPr id="6" name="Slide Number Placeholder 5">
            <a:extLst>
              <a:ext uri="{FF2B5EF4-FFF2-40B4-BE49-F238E27FC236}">
                <a16:creationId xmlns:a16="http://schemas.microsoft.com/office/drawing/2014/main" id="{B0D928AD-5ED4-4BF6-839E-DB314089DA92}"/>
              </a:ext>
            </a:extLst>
          </p:cNvPr>
          <p:cNvSpPr>
            <a:spLocks noGrp="1"/>
          </p:cNvSpPr>
          <p:nvPr>
            <p:ph type="sldNum" sz="quarter" idx="12"/>
          </p:nvPr>
        </p:nvSpPr>
        <p:spPr>
          <a:xfrm>
            <a:off x="11275568" y="6257749"/>
            <a:ext cx="603473" cy="365125"/>
          </a:xfrm>
        </p:spPr>
        <p:txBody>
          <a:bodyPr/>
          <a:lstStyle/>
          <a:p>
            <a:fld id="{D5C7B8F6-2765-465B-BF52-D1DF320C1AE3}" type="slidenum">
              <a:rPr lang="fi-FI" smtClean="0"/>
              <a:t>‹#›</a:t>
            </a:fld>
            <a:endParaRPr lang="fi-FI"/>
          </a:p>
        </p:txBody>
      </p:sp>
      <p:sp>
        <p:nvSpPr>
          <p:cNvPr id="14" name="Title 1">
            <a:extLst>
              <a:ext uri="{FF2B5EF4-FFF2-40B4-BE49-F238E27FC236}">
                <a16:creationId xmlns:a16="http://schemas.microsoft.com/office/drawing/2014/main" id="{A4890241-FB3C-4BAC-8DB3-B8C212506C33}"/>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5" name="Subtitle 2">
            <a:extLst>
              <a:ext uri="{FF2B5EF4-FFF2-40B4-BE49-F238E27FC236}">
                <a16:creationId xmlns:a16="http://schemas.microsoft.com/office/drawing/2014/main" id="{40014D83-E6A2-42CD-93B8-2757E8E6A361}"/>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6" name="Picture 15" descr="A picture containing building, clipart&#10;&#10;Description automatically generated">
            <a:extLst>
              <a:ext uri="{FF2B5EF4-FFF2-40B4-BE49-F238E27FC236}">
                <a16:creationId xmlns:a16="http://schemas.microsoft.com/office/drawing/2014/main" id="{6AB84055-9B6F-4667-A415-4141BF2F6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71F456E-EC89-42DF-8E0F-AF14097D32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994" y="1686720"/>
            <a:ext cx="3649916" cy="3474720"/>
          </a:xfrm>
          <a:prstGeom prst="rect">
            <a:avLst/>
          </a:prstGeom>
        </p:spPr>
      </p:pic>
      <p:sp>
        <p:nvSpPr>
          <p:cNvPr id="4" name="Rectangle 3">
            <a:extLst>
              <a:ext uri="{FF2B5EF4-FFF2-40B4-BE49-F238E27FC236}">
                <a16:creationId xmlns:a16="http://schemas.microsoft.com/office/drawing/2014/main" id="{9B27861D-71CD-4784-A6DE-E6BC1DB56222}"/>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1244C952-ACC9-4870-B87B-DE9F734AC30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8787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Aloitusruutu_tumm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5D0F3E8B-B9D6-401B-89DB-DECA733FA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CD2C8CA8-8603-41A4-9DD3-10B8144817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89881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ää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46798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Aloitusruutu_vaale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14FCAC9C-93C3-4BF3-AA69-FB92EE27B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56353A0D-6841-4B42-BD5B-AC1A73F1A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83703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Aloitusruutu_tumm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81566161-9E2C-4A0C-B626-D0B4BE1F3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3F4DEC7E-5326-4131-9336-902152B25D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80569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Aloitusruutu_vaale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2E69FE4-0D14-42F3-8ED8-B83ACA2DC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E6B987F8-229E-46EB-8188-78F976D74A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66036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Aloitusruutu_tumm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339BBCE-72EB-4416-82B5-95E4D23ADF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1C5F59-1A73-4A2D-ACD6-B8171302A2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6866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Aloitusruutu_vaale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D8FE91E8-160A-4795-8140-A27E90907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35B6EE-4BD2-4FA8-B567-08DB7C3DC8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29833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p>
            <a:fld id="{5CF61F47-0FB2-4534-92A0-60720CCD4068}" type="datetime1">
              <a:rPr lang="fi-FI" smtClean="0"/>
              <a:t>27.11.2024</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42487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41D9F2CD-E67A-48D8-85FB-E255AB0F4415}"/>
              </a:ext>
            </a:extLst>
          </p:cNvPr>
          <p:cNvSpPr>
            <a:spLocks noGrp="1"/>
          </p:cNvSpPr>
          <p:nvPr>
            <p:ph idx="1"/>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vl2pPr>
              <a:defRPr>
                <a:solidFill>
                  <a:schemeClr val="bg1"/>
                </a:solidFill>
                <a:latin typeface="Poppins ExtraBold" panose="00000900000000000000" pitchFamily="2" charset="0"/>
                <a:cs typeface="Poppins ExtraBold" panose="00000900000000000000" pitchFamily="2" charset="0"/>
              </a:defRPr>
            </a:lvl2pPr>
            <a:lvl3pPr>
              <a:defRPr>
                <a:solidFill>
                  <a:schemeClr val="bg1"/>
                </a:solidFill>
                <a:latin typeface="Poppins ExtraBold" panose="00000900000000000000" pitchFamily="2" charset="0"/>
                <a:cs typeface="Poppins ExtraBold" panose="00000900000000000000" pitchFamily="2" charset="0"/>
              </a:defRPr>
            </a:lvl3pPr>
            <a:lvl4pPr>
              <a:defRPr>
                <a:solidFill>
                  <a:schemeClr val="bg1"/>
                </a:solidFill>
                <a:latin typeface="Poppins ExtraBold" panose="00000900000000000000" pitchFamily="2" charset="0"/>
                <a:cs typeface="Poppins ExtraBold" panose="00000900000000000000" pitchFamily="2" charset="0"/>
              </a:defRPr>
            </a:lvl4pPr>
            <a:lvl5pPr>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029049EC-BE4D-41F5-A46E-E920BD30989D}" type="datetime1">
              <a:rPr lang="fi-FI" smtClean="0"/>
              <a:t>27.11.2024</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38F563A7-F7AD-4616-9D1D-1AE82E267D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25142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E1574EA-16F0-4DF0-B2F0-E0E4B990EB38}" type="datetime1">
              <a:rPr lang="fi-FI" smtClean="0"/>
              <a:t>27.11.2024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0" name="Title 1">
            <a:extLst>
              <a:ext uri="{FF2B5EF4-FFF2-40B4-BE49-F238E27FC236}">
                <a16:creationId xmlns:a16="http://schemas.microsoft.com/office/drawing/2014/main" id="{6FA8EAF9-11C2-4317-B287-93C13C5473B5}"/>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Text Placeholder 2">
            <a:extLst>
              <a:ext uri="{FF2B5EF4-FFF2-40B4-BE49-F238E27FC236}">
                <a16:creationId xmlns:a16="http://schemas.microsoft.com/office/drawing/2014/main" id="{3F52C2CD-20CF-4F2D-8C05-1ADF71215B44}"/>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36183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_perusteksti__iso_kontrast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2F3555-CD9C-4A92-8B27-541D98696F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A9BE8E40-DB24-4417-9B9F-DD455E75BE83}"/>
              </a:ext>
            </a:extLst>
          </p:cNvPr>
          <p:cNvSpPr>
            <a:spLocks noGrp="1"/>
          </p:cNvSpPr>
          <p:nvPr>
            <p:ph type="title"/>
          </p:nvPr>
        </p:nvSpPr>
        <p:spPr>
          <a:xfrm>
            <a:off x="673668" y="487242"/>
            <a:ext cx="9569557" cy="613182"/>
          </a:xfrm>
        </p:spPr>
        <p:txBody>
          <a:bodyPr/>
          <a:lstStyle>
            <a:lvl1pPr>
              <a:defRPr>
                <a:solidFill>
                  <a:schemeClr val="bg1"/>
                </a:solidFill>
              </a:defRPr>
            </a:lvl1pPr>
          </a:lstStyle>
          <a:p>
            <a:r>
              <a:rPr lang="en-US"/>
              <a:t>Click to edit Master title style</a:t>
            </a:r>
            <a:endParaRPr lang="fi-FI"/>
          </a:p>
        </p:txBody>
      </p:sp>
      <p:sp>
        <p:nvSpPr>
          <p:cNvPr id="11" name="Content Placeholder 2">
            <a:extLst>
              <a:ext uri="{FF2B5EF4-FFF2-40B4-BE49-F238E27FC236}">
                <a16:creationId xmlns:a16="http://schemas.microsoft.com/office/drawing/2014/main" id="{02909738-C33F-4A34-AAC5-D8CC68D5724F}"/>
              </a:ext>
            </a:extLst>
          </p:cNvPr>
          <p:cNvSpPr>
            <a:spLocks noGrp="1"/>
          </p:cNvSpPr>
          <p:nvPr>
            <p:ph idx="1"/>
          </p:nvPr>
        </p:nvSpPr>
        <p:spPr>
          <a:xfrm>
            <a:off x="673669" y="1299308"/>
            <a:ext cx="11205372" cy="4729357"/>
          </a:xfrm>
        </p:spPr>
        <p:txBody>
          <a:bodyPr/>
          <a:lstStyle>
            <a:lvl1pPr marL="0" indent="0">
              <a:buNone/>
              <a:defRPr>
                <a:solidFill>
                  <a:schemeClr val="bg1"/>
                </a:solidFill>
                <a:latin typeface="Poppins ExtraBold" panose="00000900000000000000" pitchFamily="2" charset="0"/>
                <a:cs typeface="Poppins ExtraBold" panose="00000900000000000000" pitchFamily="2" charset="0"/>
              </a:defRPr>
            </a:lvl1pPr>
            <a:lvl2pPr marL="457200" indent="0">
              <a:buNone/>
              <a:defRPr>
                <a:solidFill>
                  <a:schemeClr val="bg1"/>
                </a:solidFill>
                <a:latin typeface="Poppins ExtraBold" panose="00000900000000000000" pitchFamily="2" charset="0"/>
                <a:cs typeface="Poppins ExtraBold" panose="00000900000000000000" pitchFamily="2" charset="0"/>
              </a:defRPr>
            </a:lvl2pPr>
            <a:lvl3pPr marL="914400" indent="0">
              <a:buNone/>
              <a:defRPr>
                <a:solidFill>
                  <a:schemeClr val="bg1"/>
                </a:solidFill>
                <a:latin typeface="Poppins ExtraBold" panose="00000900000000000000" pitchFamily="2" charset="0"/>
                <a:cs typeface="Poppins ExtraBold" panose="00000900000000000000" pitchFamily="2" charset="0"/>
              </a:defRPr>
            </a:lvl3pPr>
            <a:lvl4pPr marL="1371600" indent="0">
              <a:buNone/>
              <a:defRPr>
                <a:solidFill>
                  <a:schemeClr val="bg1"/>
                </a:solidFill>
                <a:latin typeface="Poppins ExtraBold" panose="00000900000000000000" pitchFamily="2" charset="0"/>
                <a:cs typeface="Poppins ExtraBold" panose="00000900000000000000" pitchFamily="2" charset="0"/>
              </a:defRPr>
            </a:lvl4pPr>
            <a:lvl5pPr marL="1828800" indent="0">
              <a:buNone/>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D361B35F-DECC-405A-82A1-D429BC581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6" name="Date Placeholder 3">
            <a:extLst>
              <a:ext uri="{FF2B5EF4-FFF2-40B4-BE49-F238E27FC236}">
                <a16:creationId xmlns:a16="http://schemas.microsoft.com/office/drawing/2014/main" id="{BC13E34C-B036-4245-917E-99D28939B31A}"/>
              </a:ext>
            </a:extLst>
          </p:cNvPr>
          <p:cNvSpPr>
            <a:spLocks noGrp="1"/>
          </p:cNvSpPr>
          <p:nvPr>
            <p:ph type="dt" sz="half" idx="10"/>
          </p:nvPr>
        </p:nvSpPr>
        <p:spPr>
          <a:xfrm>
            <a:off x="9983495" y="6257748"/>
            <a:ext cx="1074804"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EA58D1B4-D890-4F48-9BEE-E4E331D55CB4}" type="datetime1">
              <a:rPr lang="fi-FI" smtClean="0"/>
              <a:t>27.11.2024</a:t>
            </a:fld>
            <a:endParaRPr lang="fi-FI"/>
          </a:p>
        </p:txBody>
      </p:sp>
      <p:sp>
        <p:nvSpPr>
          <p:cNvPr id="17" name="Slide Number Placeholder 5">
            <a:extLst>
              <a:ext uri="{FF2B5EF4-FFF2-40B4-BE49-F238E27FC236}">
                <a16:creationId xmlns:a16="http://schemas.microsoft.com/office/drawing/2014/main" id="{D950A81C-68BB-4D18-9483-4D08863A3FF4}"/>
              </a:ext>
            </a:extLst>
          </p:cNvPr>
          <p:cNvSpPr>
            <a:spLocks noGrp="1"/>
          </p:cNvSpPr>
          <p:nvPr>
            <p:ph type="sldNum" sz="quarter" idx="12"/>
          </p:nvPr>
        </p:nvSpPr>
        <p:spPr>
          <a:xfrm>
            <a:off x="11275568" y="6257749"/>
            <a:ext cx="603473"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sp>
        <p:nvSpPr>
          <p:cNvPr id="19" name="Footer Placeholder 4">
            <a:extLst>
              <a:ext uri="{FF2B5EF4-FFF2-40B4-BE49-F238E27FC236}">
                <a16:creationId xmlns:a16="http://schemas.microsoft.com/office/drawing/2014/main" id="{1CC7B966-876A-403D-8087-11DB5C27EBE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CDF9320C-73B2-4D2C-8217-5358A9F1F2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78896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7F6190FF-C6FF-4AFE-9DD7-0E37EBAD2F72}" type="datetime1">
              <a:rPr lang="fi-FI" smtClean="0"/>
              <a:t>27.11.2024</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475251" cy="4729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6403790" y="1299307"/>
            <a:ext cx="5475251" cy="4729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15204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ääotsikko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FDA1A7E-C5B1-B0C8-789C-F249ED9BD39B}"/>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584601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ksi_palstaa_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29FED27B-9343-431D-8E60-7055CCA4C803}" type="datetime1">
              <a:rPr lang="fi-FI" smtClean="0"/>
              <a:t>27.11.2024</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62A0A1FC-CD35-4C4A-8830-0BF62F39662B}"/>
              </a:ext>
            </a:extLst>
          </p:cNvPr>
          <p:cNvSpPr>
            <a:spLocks noGrp="1"/>
          </p:cNvSpPr>
          <p:nvPr>
            <p:ph idx="13"/>
          </p:nvPr>
        </p:nvSpPr>
        <p:spPr>
          <a:xfrm>
            <a:off x="673667" y="1299308"/>
            <a:ext cx="5475251" cy="472935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40265E24-119F-4E75-B1BC-37B74F31F789}"/>
              </a:ext>
            </a:extLst>
          </p:cNvPr>
          <p:cNvSpPr>
            <a:spLocks noGrp="1"/>
          </p:cNvSpPr>
          <p:nvPr>
            <p:ph idx="14"/>
          </p:nvPr>
        </p:nvSpPr>
        <p:spPr>
          <a:xfrm>
            <a:off x="6403790" y="1299307"/>
            <a:ext cx="5475251" cy="47293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52242108-567E-4E86-8B9F-64DA7D5726F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54395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017D3740-8470-493E-AA90-BFF358145CFB}" type="datetime1">
              <a:rPr lang="fi-FI" smtClean="0"/>
              <a:t>27.11.2024</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p:spPr>
        <p:txBody>
          <a:bodyPr anchor="b">
            <a:normAutofit/>
          </a:bodyPr>
          <a:lstStyle>
            <a:lvl1pPr>
              <a:defRPr sz="4400">
                <a:solidFill>
                  <a:schemeClr val="tx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tx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42622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819DD4A-F530-4694-A831-4C3DFA62E22F}"/>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0D9044F-FCBB-4029-9E23-FDB769B471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3310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E7CFCA1B-A982-4A80-B70C-437B77980F08}"/>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1039C038-5957-40E0-B1CF-CFF1D573AE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93804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A09BF18D-EBB2-47F4-A616-B0540DA6F8B2}"/>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B3798B9D-FEAE-4ECD-B0F4-4094482A8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26765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1E078013-D062-4B74-BDD1-A7B1B92076E9}"/>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4AA073B5-0C86-430C-876B-7CC72F534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0000DCB-7161-46F8-98A1-B14A12FA31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54332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231E5CBF-528D-4C27-BD3D-52A728543F03}"/>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3588A0-7B6A-460B-9E61-0B1E3C34B5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14779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AEC2ADAF-8754-4CBB-B2D1-1331D17D25E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B57B995B-39BF-44D4-988C-8C346A16CD9E}"/>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3B8B122C-4305-4D0B-A2FA-D71C3E41A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514AF265-CBF7-48D7-9C80-7B57889C64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0471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0356B593-C383-49F0-A006-F31A480D9937}" type="datetime1">
              <a:rPr lang="fi-FI" smtClean="0"/>
              <a:t>27.11.2024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17710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yhja_kuvi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A685EEC9-90A4-4467-8732-187B39E20F3A}" type="datetime1">
              <a:rPr lang="fi-FI" smtClean="0"/>
              <a:t>27.11.2024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pic>
        <p:nvPicPr>
          <p:cNvPr id="5" name="Picture 4" descr="A picture containing text&#10;&#10;Description automatically generated">
            <a:extLst>
              <a:ext uri="{FF2B5EF4-FFF2-40B4-BE49-F238E27FC236}">
                <a16:creationId xmlns:a16="http://schemas.microsoft.com/office/drawing/2014/main" id="{F2D2C7BF-71D4-48BF-9DD2-FE65AF4A2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90" y="812800"/>
            <a:ext cx="5496219" cy="5232400"/>
          </a:xfrm>
          <a:prstGeom prst="rect">
            <a:avLst/>
          </a:prstGeom>
        </p:spPr>
      </p:pic>
      <p:sp>
        <p:nvSpPr>
          <p:cNvPr id="7" name="Footer Placeholder 4">
            <a:extLst>
              <a:ext uri="{FF2B5EF4-FFF2-40B4-BE49-F238E27FC236}">
                <a16:creationId xmlns:a16="http://schemas.microsoft.com/office/drawing/2014/main" id="{5E94213E-8A70-4CDD-9D43-D0A90C3E1C6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1992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ääotsikko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7E07437-639A-BD38-D638-3F7C77820D2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185211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3049A90-90DF-41EB-882A-D02DC98CC3F2}" type="datetime1">
              <a:rPr lang="fi-FI" smtClean="0"/>
              <a:t>27.11.2024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257501312"/>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2333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4892F617-B8A6-4394-B17D-4AC62D08508A}" type="datetime1">
              <a:rPr lang="fi-FI" smtClean="0"/>
              <a:t>27.11.2024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114869723"/>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14784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420B20-D0B9-412C-A986-EE4A299C2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06042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 Placeholder 7">
            <a:extLst>
              <a:ext uri="{FF2B5EF4-FFF2-40B4-BE49-F238E27FC236}">
                <a16:creationId xmlns:a16="http://schemas.microsoft.com/office/drawing/2014/main" id="{A5AC8F70-F194-41C7-805B-D92734070F4B}"/>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6" name="Text Placeholder 9">
            <a:extLst>
              <a:ext uri="{FF2B5EF4-FFF2-40B4-BE49-F238E27FC236}">
                <a16:creationId xmlns:a16="http://schemas.microsoft.com/office/drawing/2014/main" id="{2FE8445C-4D7C-459B-A750-14E5D4ADDF74}"/>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87512402-4326-4965-85DC-B1C3CB99F2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94963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1D8D3088-BD2C-4F0D-AC59-B1D90F282A1A}"/>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9729D64E-D9FD-4A72-A218-5A46A2A9E003}"/>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7B66ACCA-7C79-452D-AC6D-E7CE0118EB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8052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10A3972D-8B49-48B9-A933-077AD84C2B78}"/>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0144724E-5CC4-417F-B397-D5FCDD27933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0E4A42AB-E5D2-487E-A666-3E81D0EC4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95806FA-A7F8-4680-B00C-DC11DE1C9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97990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09808EF1-5D0E-43DC-80F8-12870B32C9E9}"/>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410962C8-DE63-43D8-8942-0B0108C26B1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63E06A6A-500D-4A81-A3A7-C636B9A8F4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05721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2F4CE26A-6975-4088-8C1C-2779DB91995C}"/>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A4292A37-662E-4DBC-A495-79057914CC17}"/>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AF58029-5C3F-4E73-9857-1AC430FAE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472B7A3-2663-4A44-A26A-8324E29C4C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93655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2C84AE66-04F3-4FC4-827B-3D825FC2FB4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8102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4BB7FA65-2EFB-4FAE-93DF-18B27B9B5D2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96339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Pääotsikko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5" name="Picture 4">
            <a:extLst>
              <a:ext uri="{FF2B5EF4-FFF2-40B4-BE49-F238E27FC236}">
                <a16:creationId xmlns:a16="http://schemas.microsoft.com/office/drawing/2014/main" id="{F254D366-ADB9-F81C-F3A9-0FE8B600B06F}"/>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E8D32133-2774-9DDD-71BA-3A2DD7774E68}"/>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16109615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CF8D27C9-8603-41B8-86B2-143B00789D6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18257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F5C3D7A0-CEE8-4810-AC66-8EEF47827F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00A7BB2D-8403-4821-A23A-A7F9980B16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301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EB6F2C5-68ED-495F-AA1D-095F742BE87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59912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6C7CBFF0-AFA3-42D3-93F0-41E668754A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78D0B143-9B6A-4DE3-8C57-E3A879D06B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97466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6172200" cy="4881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p>
            <a:fld id="{10E13D6D-EEBE-43A5-B125-FC6727C839FD}" type="datetime1">
              <a:rPr lang="fi-FI" smtClean="0"/>
              <a:t>27.11.2024</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p:spPr>
        <p:txBody>
          <a:bodyPr anchor="b"/>
          <a:lstStyle>
            <a:lvl1pPr>
              <a:defRPr sz="3200"/>
            </a:lvl1pPr>
          </a:lstStyle>
          <a:p>
            <a:r>
              <a:rPr lang="en-US"/>
              <a:t>Click to edit Master title 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28025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p:spPr>
        <p:txBody>
          <a:bodyPr anchor="b"/>
          <a:lstStyle>
            <a:lvl1pPr>
              <a:defRPr sz="3200"/>
            </a:lvl1pPr>
          </a:lstStyle>
          <a:p>
            <a:r>
              <a:rPr lang="en-US"/>
              <a:t>Click to edit Master title style</a:t>
            </a:r>
            <a:endParaRPr lang="fi-FI"/>
          </a:p>
        </p:txBody>
      </p:sp>
      <p:pic>
        <p:nvPicPr>
          <p:cNvPr id="11" name="Picture 10" descr="A picture containing building, clipart&#10;&#10;Description automatically generated">
            <a:extLst>
              <a:ext uri="{FF2B5EF4-FFF2-40B4-BE49-F238E27FC236}">
                <a16:creationId xmlns:a16="http://schemas.microsoft.com/office/drawing/2014/main" id="{93E22456-AB22-4CB4-9C0E-E7E2302CA3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9808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DC418F9D-13A3-4626-9E3D-49D09D588B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57189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74383859-0CAC-4E51-BE74-57E16ABFBCDF}"/>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8A68DA7D-4465-4F6E-8E5C-4866B5E828F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53C36CB3-C464-4EE8-A100-EA1F3F701A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8096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2DA1327E-385A-450D-B8CB-02C8C36636AD}"/>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104CD8A6-3E7E-41DC-8B95-CADBC6BE8E5C}"/>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1A42D9FD-2B12-421C-90EC-2996F4D495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72540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30538F70-F123-419A-9310-662999393757}"/>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A0D085CB-FF03-477D-99B3-E2B4ACDB9141}"/>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32B46A89-505B-4C00-9603-774EE16B9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20C9463F-722D-4A14-A275-2C0DE27D3C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277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Pää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7" name="Picture 6">
            <a:extLst>
              <a:ext uri="{FF2B5EF4-FFF2-40B4-BE49-F238E27FC236}">
                <a16:creationId xmlns:a16="http://schemas.microsoft.com/office/drawing/2014/main" id="{176E8D17-302F-2708-9A0F-82CA796E9E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DA132C5A-86DF-8300-B725-365FF5BB1A77}"/>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28004346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120CEAFD-8292-45D3-B6A0-B7E445026776}"/>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F2DDBF5D-668F-4A0C-B7A0-CADB0FE88197}"/>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C7BA4C3A-646D-4F4B-9ECB-183D2126A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13215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0D42A1AF-7F9C-4CF2-BBFC-B82C6AD759BA}"/>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5E104650-C3CA-4705-9048-D79637A331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8A0A90A8-9FE0-4C37-82BD-085ACB37D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E40EE8DD-F6DC-42C1-837C-34C80E1160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3987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Vaa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46F1-38DD-4FD1-8721-CA848852FCF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6B6F0F28-7AEF-4281-9330-AB1ACB5791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p>
            <a:fld id="{A9B0E032-F214-4ECC-A4E5-C3A2CD4D5633}" type="datetime1">
              <a:rPr lang="fi-FI" smtClean="0"/>
              <a:t>27.11.2024</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98949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aaka_ja_otsikk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FA221-AA95-4298-AD12-8A88E18CD9B6}"/>
              </a:ext>
            </a:extLst>
          </p:cNvPr>
          <p:cNvSpPr>
            <a:spLocks noGrp="1"/>
          </p:cNvSpPr>
          <p:nvPr>
            <p:ph type="title" orient="vert"/>
          </p:nvPr>
        </p:nvSpPr>
        <p:spPr>
          <a:xfrm>
            <a:off x="8724900" y="1033271"/>
            <a:ext cx="2628900" cy="5143691"/>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49273D4-E8DF-45BF-9698-444760278884}"/>
              </a:ext>
            </a:extLst>
          </p:cNvPr>
          <p:cNvSpPr>
            <a:spLocks noGrp="1"/>
          </p:cNvSpPr>
          <p:nvPr>
            <p:ph type="body" orient="vert" idx="1"/>
          </p:nvPr>
        </p:nvSpPr>
        <p:spPr>
          <a:xfrm>
            <a:off x="838200" y="1033271"/>
            <a:ext cx="7734300" cy="51436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p>
            <a:fld id="{2A437C6E-D76F-4A3A-B0FD-42D43233FF7E}" type="datetime1">
              <a:rPr lang="fi-FI" smtClean="0"/>
              <a:t>27.11.2024</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87499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61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0A6203D8-16EE-4B98-A4DE-3EE0B8356128}" type="datetime1">
              <a:rPr lang="fi-FI" smtClean="0"/>
              <a:t>27.11.2024</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39123708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tsikko ja 2 sisältöä valkoinen">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D9A77DA-B6CE-D707-A699-1DE695B79362}"/>
              </a:ext>
            </a:extLst>
          </p:cNvPr>
          <p:cNvSpPr>
            <a:spLocks noGrp="1"/>
          </p:cNvSpPr>
          <p:nvPr>
            <p:ph idx="14"/>
          </p:nvPr>
        </p:nvSpPr>
        <p:spPr>
          <a:xfrm>
            <a:off x="5767148" y="2044747"/>
            <a:ext cx="5040000" cy="395229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9" name="Content Placeholder 2">
            <a:extLst>
              <a:ext uri="{FF2B5EF4-FFF2-40B4-BE49-F238E27FC236}">
                <a16:creationId xmlns:a16="http://schemas.microsoft.com/office/drawing/2014/main" id="{40DA59F2-5F83-26F3-EFDF-864E9FB9DA2A}"/>
              </a:ext>
            </a:extLst>
          </p:cNvPr>
          <p:cNvSpPr>
            <a:spLocks noGrp="1"/>
          </p:cNvSpPr>
          <p:nvPr>
            <p:ph idx="13"/>
          </p:nvPr>
        </p:nvSpPr>
        <p:spPr>
          <a:xfrm>
            <a:off x="549965" y="2044748"/>
            <a:ext cx="5040000" cy="395229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lvl1pPr>
              <a:defRPr>
                <a:solidFill>
                  <a:schemeClr val="tx1"/>
                </a:solidFill>
              </a:defRPr>
            </a:lvl1pPr>
          </a:lstStyle>
          <a:p>
            <a:r>
              <a:rPr lang="en-GB" err="1"/>
              <a:t>Otsikko</a:t>
            </a:r>
            <a:r>
              <a:rPr lang="en-GB"/>
              <a:t> 44 </a:t>
            </a:r>
            <a:r>
              <a:rPr lang="en-GB" err="1"/>
              <a:t>pt</a:t>
            </a:r>
            <a:endParaRPr lang="fi-FI"/>
          </a:p>
        </p:txBody>
      </p:sp>
      <p:pic>
        <p:nvPicPr>
          <p:cNvPr id="8" name="Picture 7" descr="A picture containing building, clipart&#10;&#10;Description automatically generated">
            <a:extLst>
              <a:ext uri="{FF2B5EF4-FFF2-40B4-BE49-F238E27FC236}">
                <a16:creationId xmlns:a16="http://schemas.microsoft.com/office/drawing/2014/main" id="{6EFF6797-BDE6-863A-A62C-4E38AF772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sp>
        <p:nvSpPr>
          <p:cNvPr id="11" name="Date Placeholder 3">
            <a:extLst>
              <a:ext uri="{FF2B5EF4-FFF2-40B4-BE49-F238E27FC236}">
                <a16:creationId xmlns:a16="http://schemas.microsoft.com/office/drawing/2014/main" id="{BDF8E2AA-CEAE-213B-20F0-E8D552C6CC67}"/>
              </a:ext>
            </a:extLst>
          </p:cNvPr>
          <p:cNvSpPr>
            <a:spLocks noGrp="1"/>
          </p:cNvSpPr>
          <p:nvPr>
            <p:ph type="dt" sz="half" idx="10"/>
          </p:nvPr>
        </p:nvSpPr>
        <p:spPr>
          <a:xfrm>
            <a:off x="9329995" y="6213846"/>
            <a:ext cx="963149" cy="365125"/>
          </a:xfrm>
        </p:spPr>
        <p:txBody>
          <a:bodyPr/>
          <a:lstStyle/>
          <a:p>
            <a:fld id="{0A6203D8-16EE-4B98-A4DE-3EE0B8356128}" type="datetime1">
              <a:rPr lang="fi-FI" smtClean="0"/>
              <a:t>27.11.2024</a:t>
            </a:fld>
            <a:endParaRPr lang="fi-FI"/>
          </a:p>
        </p:txBody>
      </p:sp>
      <p:sp>
        <p:nvSpPr>
          <p:cNvPr id="12" name="Footer Placeholder 4">
            <a:extLst>
              <a:ext uri="{FF2B5EF4-FFF2-40B4-BE49-F238E27FC236}">
                <a16:creationId xmlns:a16="http://schemas.microsoft.com/office/drawing/2014/main" id="{26290E2D-00E2-2440-B137-8555BA043B9E}"/>
              </a:ext>
            </a:extLst>
          </p:cNvPr>
          <p:cNvSpPr>
            <a:spLocks noGrp="1"/>
          </p:cNvSpPr>
          <p:nvPr>
            <p:ph type="ftr" sz="quarter" idx="11"/>
          </p:nvPr>
        </p:nvSpPr>
        <p:spPr>
          <a:xfrm>
            <a:off x="5093553" y="6213846"/>
            <a:ext cx="4114800" cy="365125"/>
          </a:xfrm>
        </p:spPr>
        <p:txBody>
          <a:bodyPr/>
          <a:lstStyle/>
          <a:p>
            <a:r>
              <a:rPr lang="fi-FI"/>
              <a:t>Alatunniste</a:t>
            </a:r>
          </a:p>
        </p:txBody>
      </p:sp>
      <p:sp>
        <p:nvSpPr>
          <p:cNvPr id="13" name="Slide Number Placeholder 5">
            <a:extLst>
              <a:ext uri="{FF2B5EF4-FFF2-40B4-BE49-F238E27FC236}">
                <a16:creationId xmlns:a16="http://schemas.microsoft.com/office/drawing/2014/main" id="{196472CA-672A-D5D3-7C4A-E55BF4D514B8}"/>
              </a:ext>
            </a:extLst>
          </p:cNvPr>
          <p:cNvSpPr>
            <a:spLocks noGrp="1"/>
          </p:cNvSpPr>
          <p:nvPr>
            <p:ph type="sldNum" sz="quarter" idx="12"/>
          </p:nvPr>
        </p:nvSpPr>
        <p:spPr>
          <a:xfrm>
            <a:off x="10397750" y="6213846"/>
            <a:ext cx="409398" cy="365125"/>
          </a:xfrm>
        </p:spPr>
        <p:txBody>
          <a:bodyPr/>
          <a:lstStyle/>
          <a:p>
            <a:fld id="{6FF9B090-397C-D745-B26D-388A8603260D}" type="slidenum">
              <a:rPr lang="fi-FI" smtClean="0"/>
              <a:t>‹#›</a:t>
            </a:fld>
            <a:endParaRPr lang="fi-FI"/>
          </a:p>
        </p:txBody>
      </p:sp>
    </p:spTree>
    <p:extLst>
      <p:ext uri="{BB962C8B-B14F-4D97-AF65-F5344CB8AC3E}">
        <p14:creationId xmlns:p14="http://schemas.microsoft.com/office/powerpoint/2010/main" val="21432339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p>
            <a:fld id="{BFF9CC9D-1824-4E5D-BFD2-BACC0B925AC6}" type="datetime1">
              <a:rPr lang="fi-FI" smtClean="0"/>
              <a:t>27.11.2024</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0" name="Picture 9">
            <a:extLst>
              <a:ext uri="{FF2B5EF4-FFF2-40B4-BE49-F238E27FC236}">
                <a16:creationId xmlns:a16="http://schemas.microsoft.com/office/drawing/2014/main" id="{63AF51BF-8436-ED13-927D-993DD2CDB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22144771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tsikko, sisältö ja me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p:nvPr>
        </p:nvSpPr>
        <p:spPr>
          <a:xfrm>
            <a:off x="549965" y="2235850"/>
            <a:ext cx="4168800" cy="3773064"/>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600"/>
            </a:lvl4pPr>
            <a:lvl5pPr marL="2000250" indent="-171450">
              <a:buFont typeface="Arial" panose="020B0604020202020204" pitchFamily="34" charset="0"/>
              <a:buChar char="•"/>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EDC49318-4171-4DE6-9936-BBD4344FB360}" type="datetime1">
              <a:rPr lang="fi-FI" smtClean="0"/>
              <a:t>27.11.2024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0362163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tsikko, sisältö ja media 2 valkoin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p:nvPr>
        </p:nvSpPr>
        <p:spPr>
          <a:xfrm>
            <a:off x="6641165" y="2235850"/>
            <a:ext cx="4168800" cy="3773064"/>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600"/>
            </a:lvl4pPr>
            <a:lvl5pPr marL="2000250" indent="-171450">
              <a:buFont typeface="Arial" panose="020B0604020202020204" pitchFamily="34" charset="0"/>
              <a:buChar char="•"/>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4BC3B2FD-0562-4C8E-8E95-BF8F3606D034}" type="datetime1">
              <a:rPr lang="fi-FI" smtClean="0"/>
              <a:t>27.11.2024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295277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84F32CFB-8CF4-1C49-BC5F-593B5F3D3B14}" type="datetimeFigureOut">
              <a:rPr lang="fi-FI" smtClean="0"/>
              <a:t>27.11.2024</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DC36B7C6-A167-E29B-B137-4BC0CBE49862}"/>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6726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tsikko, sisältö ja kuv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p:nvPr>
        </p:nvSpPr>
        <p:spPr>
          <a:xfrm>
            <a:off x="549965" y="2235850"/>
            <a:ext cx="5432400" cy="3773064"/>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600"/>
            </a:lvl4pPr>
            <a:lvl5pPr marL="2000250" indent="-171450">
              <a:buFont typeface="Arial" panose="020B0604020202020204" pitchFamily="34" charset="0"/>
              <a:buChar char="•"/>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Picture Placeholder 10">
            <a:extLst>
              <a:ext uri="{FF2B5EF4-FFF2-40B4-BE49-F238E27FC236}">
                <a16:creationId xmlns:a16="http://schemas.microsoft.com/office/drawing/2014/main" id="{FCC8D104-7F84-C888-147D-E9BA71D739F6}"/>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tx1"/>
                </a:solidFill>
              </a:defRPr>
            </a:lvl1pPr>
          </a:lstStyle>
          <a:p>
            <a:r>
              <a:rPr lang="fi-FI"/>
              <a:t>Kuva</a:t>
            </a:r>
          </a:p>
        </p:txBody>
      </p:sp>
    </p:spTree>
    <p:extLst>
      <p:ext uri="{BB962C8B-B14F-4D97-AF65-F5344CB8AC3E}">
        <p14:creationId xmlns:p14="http://schemas.microsoft.com/office/powerpoint/2010/main" val="3695397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27.11.2024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6" name="Footer Placeholder 4">
            <a:extLst>
              <a:ext uri="{FF2B5EF4-FFF2-40B4-BE49-F238E27FC236}">
                <a16:creationId xmlns:a16="http://schemas.microsoft.com/office/drawing/2014/main" id="{813FE652-492F-4033-9ED0-FDD1F0EF7C82}"/>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Arial Black" panose="020B0A04020102020204" pitchFamily="34"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27192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äliotsikko tumm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bg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8387361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2377705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äliotsikko tumm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bg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192538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äliotsikko tummansinin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bg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3379657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 vaaleanfuksi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bg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2336117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 tummanvihreä">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bg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1578049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äliotsikko vaaleansinin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5" name="Picture 4">
            <a:extLst>
              <a:ext uri="{FF2B5EF4-FFF2-40B4-BE49-F238E27FC236}">
                <a16:creationId xmlns:a16="http://schemas.microsoft.com/office/drawing/2014/main" id="{903CF214-76DA-68B4-2B4A-8177027A9517}"/>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6" name="Picture 5">
            <a:extLst>
              <a:ext uri="{FF2B5EF4-FFF2-40B4-BE49-F238E27FC236}">
                <a16:creationId xmlns:a16="http://schemas.microsoft.com/office/drawing/2014/main" id="{B3D36BE2-B80E-CE08-EBD9-EEB35490D95C}"/>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6282571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äli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5" name="Picture 4">
            <a:extLst>
              <a:ext uri="{FF2B5EF4-FFF2-40B4-BE49-F238E27FC236}">
                <a16:creationId xmlns:a16="http://schemas.microsoft.com/office/drawing/2014/main" id="{0608CAA1-FDF5-EF53-A9B7-1D43206E86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6" name="Picture 5">
            <a:extLst>
              <a:ext uri="{FF2B5EF4-FFF2-40B4-BE49-F238E27FC236}">
                <a16:creationId xmlns:a16="http://schemas.microsoft.com/office/drawing/2014/main" id="{A9CFA2B3-42F1-3C9E-A475-251BF4B38D61}"/>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214430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1 sisältö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27.11.2024</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F639812E-B5D7-79B2-772B-55C15A42A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0341F3B3-3CC7-3846-B101-53507F32F4A0}"/>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0864922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0A6203D8-16EE-4B98-A4DE-3EE0B8356128}" type="datetime1">
              <a:rPr lang="fi-FI" smtClean="0"/>
              <a:t>27.11.2024</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223579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50" Type="http://schemas.openxmlformats.org/officeDocument/2006/relationships/slideLayout" Target="../slideLayouts/slideLayout70.xml"/><Relationship Id="rId55" Type="http://schemas.openxmlformats.org/officeDocument/2006/relationships/theme" Target="../theme/theme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41" Type="http://schemas.openxmlformats.org/officeDocument/2006/relationships/slideLayout" Target="../slideLayouts/slideLayout61.xml"/><Relationship Id="rId54" Type="http://schemas.openxmlformats.org/officeDocument/2006/relationships/slideLayout" Target="../slideLayouts/slideLayout74.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slideLayout" Target="../slideLayouts/slideLayout73.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57" Type="http://schemas.openxmlformats.org/officeDocument/2006/relationships/image" Target="../media/image7.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56" Type="http://schemas.openxmlformats.org/officeDocument/2006/relationships/image" Target="../media/image1.png"/><Relationship Id="rId8" Type="http://schemas.openxmlformats.org/officeDocument/2006/relationships/slideLayout" Target="../slideLayouts/slideLayout28.xml"/><Relationship Id="rId51" Type="http://schemas.openxmlformats.org/officeDocument/2006/relationships/slideLayout" Target="../slideLayouts/slideLayout71.xml"/><Relationship Id="rId3"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2.png"/><Relationship Id="rId4" Type="http://schemas.openxmlformats.org/officeDocument/2006/relationships/slideLayout" Target="../slideLayouts/slideLayout7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27.11.2024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62065649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27.11.2024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34573159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98" r:id="rId13"/>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4675C3-A68A-494B-A887-BB4F9C595953}"/>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124F11B-CC2F-4841-B144-357C828B93CC}"/>
              </a:ext>
            </a:extLst>
          </p:cNvPr>
          <p:cNvSpPr>
            <a:spLocks noGrp="1"/>
          </p:cNvSpPr>
          <p:nvPr>
            <p:ph type="body"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EF93665F-8E5E-4EC8-B994-07D4EFFC0441}" type="datetime1">
              <a:rPr lang="fi-FI" smtClean="0"/>
              <a:t>27.11.2024</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57">
            <a:extLst>
              <a:ext uri="{28A0092B-C50C-407E-A947-70E740481C1C}">
                <a14:useLocalDpi xmlns:a14="http://schemas.microsoft.com/office/drawing/2010/main" val="0"/>
              </a:ext>
            </a:extLst>
          </a:blip>
          <a:srcRect/>
          <a:stretch/>
        </p:blipFill>
        <p:spPr>
          <a:xfrm>
            <a:off x="673668" y="6242935"/>
            <a:ext cx="2317555" cy="379938"/>
          </a:xfrm>
          <a:prstGeom prst="rect">
            <a:avLst/>
          </a:prstGeom>
        </p:spPr>
      </p:pic>
    </p:spTree>
    <p:extLst>
      <p:ext uri="{BB962C8B-B14F-4D97-AF65-F5344CB8AC3E}">
        <p14:creationId xmlns:p14="http://schemas.microsoft.com/office/powerpoint/2010/main" val="219073013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 id="2147483828" r:id="rId27"/>
    <p:sldLayoutId id="2147483829" r:id="rId28"/>
    <p:sldLayoutId id="2147483830" r:id="rId29"/>
    <p:sldLayoutId id="2147483831" r:id="rId30"/>
    <p:sldLayoutId id="2147483832" r:id="rId31"/>
    <p:sldLayoutId id="2147483833" r:id="rId32"/>
    <p:sldLayoutId id="2147483834" r:id="rId33"/>
    <p:sldLayoutId id="2147483835" r:id="rId34"/>
    <p:sldLayoutId id="2147483836" r:id="rId35"/>
    <p:sldLayoutId id="2147483837" r:id="rId36"/>
    <p:sldLayoutId id="2147483838" r:id="rId37"/>
    <p:sldLayoutId id="2147483839" r:id="rId38"/>
    <p:sldLayoutId id="2147483840" r:id="rId39"/>
    <p:sldLayoutId id="2147483841" r:id="rId40"/>
    <p:sldLayoutId id="2147483842" r:id="rId41"/>
    <p:sldLayoutId id="2147483843" r:id="rId42"/>
    <p:sldLayoutId id="2147483844" r:id="rId43"/>
    <p:sldLayoutId id="2147483845" r:id="rId44"/>
    <p:sldLayoutId id="2147483846" r:id="rId45"/>
    <p:sldLayoutId id="2147483847" r:id="rId46"/>
    <p:sldLayoutId id="2147483848" r:id="rId47"/>
    <p:sldLayoutId id="2147483849" r:id="rId48"/>
    <p:sldLayoutId id="2147483850" r:id="rId49"/>
    <p:sldLayoutId id="2147483851" r:id="rId50"/>
    <p:sldLayoutId id="2147483852" r:id="rId51"/>
    <p:sldLayoutId id="2147483853" r:id="rId52"/>
    <p:sldLayoutId id="2147483854" r:id="rId53"/>
    <p:sldLayoutId id="2147483855"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400" kern="1200" spc="0">
          <a:solidFill>
            <a:schemeClr val="tx1"/>
          </a:solidFill>
          <a:latin typeface="Poppins ExtraBold" panose="00000900000000000000" pitchFamily="2" charset="0"/>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Poppins ExtraLight" panose="00000300000000000000" pitchFamily="2" charset="0"/>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ExtraLight" panose="00000300000000000000" pitchFamily="2" charset="0"/>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tx1"/>
                </a:solidFill>
              </a:defRPr>
            </a:lvl1pPr>
          </a:lstStyle>
          <a:p>
            <a:fld id="{34E82237-4BA9-41D5-A8A4-B92576845676}" type="datetime1">
              <a:rPr lang="fi-FI" smtClean="0"/>
              <a:t>27.11.2024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tx1"/>
                </a:solidFill>
              </a:defRPr>
            </a:lvl1pPr>
          </a:lstStyle>
          <a:p>
            <a:fld id="{6FF9B090-397C-D745-B26D-388A8603260D}" type="slidenum">
              <a:rPr lang="fi-FI" smtClean="0"/>
              <a:pPr/>
              <a:t>‹#›</a:t>
            </a:fld>
            <a:endParaRPr lang="fi-FI"/>
          </a:p>
        </p:txBody>
      </p:sp>
      <p:pic>
        <p:nvPicPr>
          <p:cNvPr id="7" name="Picture 6">
            <a:extLst>
              <a:ext uri="{FF2B5EF4-FFF2-40B4-BE49-F238E27FC236}">
                <a16:creationId xmlns:a16="http://schemas.microsoft.com/office/drawing/2014/main" id="{F180B16C-8D30-90BB-8E5A-67F228BB8889}"/>
              </a:ext>
            </a:extLst>
          </p:cNvPr>
          <p:cNvPicPr>
            <a:picLocks noChangeAspect="1"/>
          </p:cNvPicPr>
          <p:nvPr userDrawn="1"/>
        </p:nvPicPr>
        <p:blipFill>
          <a:blip r:embed="rId10"/>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2012011760"/>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tx1"/>
                </a:solidFill>
              </a:defRPr>
            </a:lvl1pPr>
          </a:lstStyle>
          <a:p>
            <a:fld id="{A31C38AC-9738-4047-AC3C-523F4AF7F828}" type="datetime1">
              <a:rPr lang="fi-FI" smtClean="0"/>
              <a:t>27.11.2024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tx1"/>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337956307"/>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75158D-23CB-C80F-9046-B27496D63BF9}"/>
              </a:ext>
            </a:extLst>
          </p:cNvPr>
          <p:cNvSpPr>
            <a:spLocks noGrp="1"/>
          </p:cNvSpPr>
          <p:nvPr>
            <p:ph type="ctrTitle"/>
          </p:nvPr>
        </p:nvSpPr>
        <p:spPr>
          <a:xfrm>
            <a:off x="393405" y="1622842"/>
            <a:ext cx="9074426" cy="1556333"/>
          </a:xfrm>
        </p:spPr>
        <p:txBody>
          <a:bodyPr>
            <a:normAutofit/>
          </a:bodyPr>
          <a:lstStyle/>
          <a:p>
            <a:r>
              <a:rPr lang="fi-FI" sz="4000">
                <a:latin typeface="Calibri Light" panose="020F0302020204030204" pitchFamily="34" charset="0"/>
                <a:cs typeface="Calibri Light" panose="020F0302020204030204" pitchFamily="34" charset="0"/>
              </a:rPr>
              <a:t>Nuorisovaltuusto</a:t>
            </a:r>
            <a:br>
              <a:rPr lang="fi-FI" sz="4000">
                <a:latin typeface="Calibri Light" panose="020F0302020204030204" pitchFamily="34" charset="0"/>
                <a:cs typeface="Calibri Light" panose="020F0302020204030204" pitchFamily="34" charset="0"/>
              </a:rPr>
            </a:br>
            <a:r>
              <a:rPr lang="fi-FI" sz="4000">
                <a:latin typeface="Calibri Light" panose="020F0302020204030204" pitchFamily="34" charset="0"/>
                <a:cs typeface="Calibri Light" panose="020F0302020204030204" pitchFamily="34" charset="0"/>
              </a:rPr>
              <a:t> 3.12.2024</a:t>
            </a:r>
          </a:p>
        </p:txBody>
      </p:sp>
      <p:sp>
        <p:nvSpPr>
          <p:cNvPr id="3" name="Alaotsikko 2">
            <a:extLst>
              <a:ext uri="{FF2B5EF4-FFF2-40B4-BE49-F238E27FC236}">
                <a16:creationId xmlns:a16="http://schemas.microsoft.com/office/drawing/2014/main" id="{342C3696-47B2-8CC3-ED04-6E5285C8C959}"/>
              </a:ext>
            </a:extLst>
          </p:cNvPr>
          <p:cNvSpPr>
            <a:spLocks noGrp="1"/>
          </p:cNvSpPr>
          <p:nvPr>
            <p:ph type="subTitle" idx="1"/>
          </p:nvPr>
        </p:nvSpPr>
        <p:spPr>
          <a:xfrm>
            <a:off x="152400" y="4456991"/>
            <a:ext cx="7158644" cy="1556333"/>
          </a:xfrm>
        </p:spPr>
        <p:txBody>
          <a:bodyPr/>
          <a:lstStyle/>
          <a:p>
            <a:r>
              <a:rPr lang="fi-FI"/>
              <a:t>Reetta Voutilainen</a:t>
            </a:r>
          </a:p>
          <a:p>
            <a:r>
              <a:rPr lang="fi-FI"/>
              <a:t>Perheitä tukevien palvelujen palvelualuejohtaja</a:t>
            </a:r>
          </a:p>
          <a:p>
            <a:endParaRPr lang="fi-FI"/>
          </a:p>
          <a:p>
            <a:endParaRPr lang="fi-FI"/>
          </a:p>
        </p:txBody>
      </p:sp>
    </p:spTree>
    <p:extLst>
      <p:ext uri="{BB962C8B-B14F-4D97-AF65-F5344CB8AC3E}">
        <p14:creationId xmlns:p14="http://schemas.microsoft.com/office/powerpoint/2010/main" val="318274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757AAD2-2723-87E6-1399-87CF1FC6F237}"/>
              </a:ext>
            </a:extLst>
          </p:cNvPr>
          <p:cNvSpPr>
            <a:spLocks noGrp="1"/>
          </p:cNvSpPr>
          <p:nvPr>
            <p:ph type="dt" sz="half" idx="10"/>
          </p:nvPr>
        </p:nvSpPr>
        <p:spPr/>
        <p:txBody>
          <a:bodyPr/>
          <a:lstStyle/>
          <a:p>
            <a:fld id="{372133E9-6688-42E1-9C57-B4B946BB1CCC}" type="datetime1">
              <a:rPr lang="fi-FI" smtClean="0"/>
              <a:t>27.11.2024</a:t>
            </a:fld>
            <a:endParaRPr lang="fi-FI"/>
          </a:p>
        </p:txBody>
      </p:sp>
      <p:sp>
        <p:nvSpPr>
          <p:cNvPr id="3" name="Dian numeron paikkamerkki 2">
            <a:extLst>
              <a:ext uri="{FF2B5EF4-FFF2-40B4-BE49-F238E27FC236}">
                <a16:creationId xmlns:a16="http://schemas.microsoft.com/office/drawing/2014/main" id="{B57CD09B-DDB0-92EB-5092-023483D8B96D}"/>
              </a:ext>
            </a:extLst>
          </p:cNvPr>
          <p:cNvSpPr>
            <a:spLocks noGrp="1"/>
          </p:cNvSpPr>
          <p:nvPr>
            <p:ph type="sldNum" sz="quarter" idx="12"/>
          </p:nvPr>
        </p:nvSpPr>
        <p:spPr/>
        <p:txBody>
          <a:bodyPr/>
          <a:lstStyle/>
          <a:p>
            <a:fld id="{D5C7B8F6-2765-465B-BF52-D1DF320C1AE3}" type="slidenum">
              <a:rPr lang="fi-FI" smtClean="0"/>
              <a:t>10</a:t>
            </a:fld>
            <a:endParaRPr lang="fi-FI"/>
          </a:p>
        </p:txBody>
      </p:sp>
      <p:sp>
        <p:nvSpPr>
          <p:cNvPr id="7" name="Otsikko 6">
            <a:extLst>
              <a:ext uri="{FF2B5EF4-FFF2-40B4-BE49-F238E27FC236}">
                <a16:creationId xmlns:a16="http://schemas.microsoft.com/office/drawing/2014/main" id="{1E552FE3-77D5-CD2A-7CFE-70E007C39A63}"/>
              </a:ext>
            </a:extLst>
          </p:cNvPr>
          <p:cNvSpPr>
            <a:spLocks noGrp="1"/>
          </p:cNvSpPr>
          <p:nvPr>
            <p:ph type="ctrTitle"/>
          </p:nvPr>
        </p:nvSpPr>
        <p:spPr/>
        <p:txBody>
          <a:bodyPr/>
          <a:lstStyle/>
          <a:p>
            <a:r>
              <a:rPr lang="fi-FI">
                <a:latin typeface="Calibri Light"/>
                <a:ea typeface="Calibri Light"/>
                <a:cs typeface="Poppins ExtraBold"/>
              </a:rPr>
              <a:t>Kiitos!</a:t>
            </a:r>
            <a:br>
              <a:rPr lang="fi-FI">
                <a:latin typeface="Calibri Light"/>
                <a:ea typeface="Calibri Light"/>
                <a:cs typeface="Poppins ExtraBold"/>
              </a:rPr>
            </a:br>
            <a:endParaRPr lang="fi-FI">
              <a:latin typeface="Calibri Light"/>
              <a:ea typeface="Calibri Light"/>
              <a:cs typeface="Poppins ExtraBold"/>
            </a:endParaRPr>
          </a:p>
        </p:txBody>
      </p:sp>
    </p:spTree>
    <p:extLst>
      <p:ext uri="{BB962C8B-B14F-4D97-AF65-F5344CB8AC3E}">
        <p14:creationId xmlns:p14="http://schemas.microsoft.com/office/powerpoint/2010/main" val="359378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8CCB79-D57B-B6EA-AD70-446A8A3DF39E}"/>
              </a:ext>
            </a:extLst>
          </p:cNvPr>
          <p:cNvSpPr>
            <a:spLocks noGrp="1"/>
          </p:cNvSpPr>
          <p:nvPr>
            <p:ph type="ctrTitle"/>
          </p:nvPr>
        </p:nvSpPr>
        <p:spPr>
          <a:xfrm>
            <a:off x="831980" y="2384579"/>
            <a:ext cx="7158644" cy="2387600"/>
          </a:xfrm>
        </p:spPr>
        <p:txBody>
          <a:bodyPr>
            <a:normAutofit fontScale="90000"/>
          </a:bodyPr>
          <a:lstStyle/>
          <a:p>
            <a:r>
              <a:rPr lang="fi-FI" sz="5000">
                <a:latin typeface="Calibri Light"/>
                <a:ea typeface="Calibri Light"/>
                <a:cs typeface="Calibri Light"/>
              </a:rPr>
              <a:t>Lasten, nuorten ja perheiden palvelujen toimiala</a:t>
            </a:r>
            <a:br>
              <a:rPr lang="fi-FI" sz="5000">
                <a:latin typeface="Calibri Light" panose="020F0302020204030204" pitchFamily="34" charset="0"/>
                <a:ea typeface="Calibri Light"/>
                <a:cs typeface="Calibri Light" panose="020F0302020204030204" pitchFamily="34" charset="0"/>
              </a:rPr>
            </a:br>
            <a:br>
              <a:rPr lang="fi-FI" sz="5000">
                <a:latin typeface="Calibri Light"/>
                <a:cs typeface="Calibri Light"/>
              </a:rPr>
            </a:br>
            <a:r>
              <a:rPr lang="fi-FI" sz="3600">
                <a:latin typeface="Calibri Light"/>
                <a:ea typeface="Calibri Light"/>
                <a:cs typeface="Calibri Light"/>
              </a:rPr>
              <a:t>3. osavuosikatsaus (1-9/2024)</a:t>
            </a:r>
          </a:p>
        </p:txBody>
      </p:sp>
    </p:spTree>
    <p:extLst>
      <p:ext uri="{BB962C8B-B14F-4D97-AF65-F5344CB8AC3E}">
        <p14:creationId xmlns:p14="http://schemas.microsoft.com/office/powerpoint/2010/main" val="18926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jalkineet, vaate&#10;&#10;Kuvaus luotu automaattisesti">
            <a:extLst>
              <a:ext uri="{FF2B5EF4-FFF2-40B4-BE49-F238E27FC236}">
                <a16:creationId xmlns:a16="http://schemas.microsoft.com/office/drawing/2014/main" id="{92AF314D-8A6C-066F-C296-93AA638B4559}"/>
              </a:ext>
            </a:extLst>
          </p:cNvPr>
          <p:cNvPicPr>
            <a:picLocks noChangeAspect="1"/>
          </p:cNvPicPr>
          <p:nvPr/>
        </p:nvPicPr>
        <p:blipFill rotWithShape="1">
          <a:blip r:embed="rId2"/>
          <a:srcRect r="14432" b="5306"/>
          <a:stretch/>
        </p:blipFill>
        <p:spPr>
          <a:xfrm>
            <a:off x="10657570" y="5465135"/>
            <a:ext cx="1398482" cy="1392865"/>
          </a:xfrm>
          <a:prstGeom prst="rect">
            <a:avLst/>
          </a:prstGeom>
        </p:spPr>
      </p:pic>
      <p:sp>
        <p:nvSpPr>
          <p:cNvPr id="2" name="Otsikko 1">
            <a:extLst>
              <a:ext uri="{FF2B5EF4-FFF2-40B4-BE49-F238E27FC236}">
                <a16:creationId xmlns:a16="http://schemas.microsoft.com/office/drawing/2014/main" id="{489D8826-ECDA-75E1-40A0-5A4544B03A4A}"/>
              </a:ext>
            </a:extLst>
          </p:cNvPr>
          <p:cNvSpPr>
            <a:spLocks noGrp="1"/>
          </p:cNvSpPr>
          <p:nvPr>
            <p:ph type="title"/>
          </p:nvPr>
        </p:nvSpPr>
        <p:spPr>
          <a:xfrm>
            <a:off x="408101" y="307537"/>
            <a:ext cx="10085728" cy="566122"/>
          </a:xfrm>
          <a:solidFill>
            <a:schemeClr val="accent2"/>
          </a:solidFill>
        </p:spPr>
        <p:txBody>
          <a:bodyPr>
            <a:normAutofit fontScale="90000"/>
          </a:bodyPr>
          <a:lstStyle/>
          <a:p>
            <a:r>
              <a:rPr lang="fi-FI" sz="3600">
                <a:solidFill>
                  <a:schemeClr val="bg1"/>
                </a:solidFill>
              </a:rPr>
              <a:t>Lasten, nuorten ja perheiden palvelut</a:t>
            </a:r>
          </a:p>
        </p:txBody>
      </p:sp>
      <p:sp>
        <p:nvSpPr>
          <p:cNvPr id="3" name="Sisällön paikkamerkki 2">
            <a:extLst>
              <a:ext uri="{FF2B5EF4-FFF2-40B4-BE49-F238E27FC236}">
                <a16:creationId xmlns:a16="http://schemas.microsoft.com/office/drawing/2014/main" id="{379A6FF6-3988-281C-35EB-0F21BD08AE5D}"/>
              </a:ext>
            </a:extLst>
          </p:cNvPr>
          <p:cNvSpPr>
            <a:spLocks noGrp="1"/>
          </p:cNvSpPr>
          <p:nvPr>
            <p:ph idx="1"/>
          </p:nvPr>
        </p:nvSpPr>
        <p:spPr>
          <a:xfrm>
            <a:off x="408101" y="1043301"/>
            <a:ext cx="10893085" cy="5118266"/>
          </a:xfrm>
        </p:spPr>
        <p:txBody>
          <a:bodyPr vert="horz" lIns="91440" tIns="45720" rIns="91440" bIns="45720" rtlCol="0" anchor="t">
            <a:normAutofit fontScale="92500" lnSpcReduction="10000"/>
          </a:bodyPr>
          <a:lstStyle/>
          <a:p>
            <a:pPr marL="0" indent="0">
              <a:buNone/>
            </a:pPr>
            <a:r>
              <a:rPr lang="fi-FI" sz="1100" b="0" i="1" u="none" strike="noStrike">
                <a:solidFill>
                  <a:srgbClr val="1E1E1E"/>
                </a:solidFill>
                <a:effectLst/>
                <a:latin typeface="Calibri"/>
                <a:cs typeface="Calibri Light"/>
              </a:rPr>
              <a:t>Toimialaan kuuluvat perheiden ennaltaehkäisevien palvelujen palvelualue, perheitä tukevien palvelujen palvelualue sekä perheiden erityispalvelujen palvelualue.</a:t>
            </a:r>
            <a:r>
              <a:rPr lang="fi-FI" sz="1100" i="1">
                <a:solidFill>
                  <a:srgbClr val="1E1E1E"/>
                </a:solidFill>
                <a:latin typeface="Calibri"/>
                <a:cs typeface="Calibri Light"/>
              </a:rPr>
              <a:t> </a:t>
            </a:r>
            <a:endParaRPr lang="fi-FI" sz="1100" b="0" i="1" u="none" strike="noStrike">
              <a:solidFill>
                <a:srgbClr val="1E1E1E"/>
              </a:solidFill>
              <a:effectLst/>
              <a:latin typeface="Calibri" panose="020F0502020204030204" pitchFamily="34" charset="0"/>
            </a:endParaRPr>
          </a:p>
          <a:p>
            <a:pPr marL="0" indent="0">
              <a:buNone/>
            </a:pPr>
            <a:r>
              <a:rPr lang="fi-FI" sz="1500" b="1" i="0" u="none" strike="noStrike">
                <a:solidFill>
                  <a:srgbClr val="302783"/>
                </a:solidFill>
                <a:effectLst/>
                <a:latin typeface="Calibri"/>
                <a:cs typeface="Calibri Light"/>
              </a:rPr>
              <a:t>Toimialan palvelukyky </a:t>
            </a:r>
            <a:r>
              <a:rPr lang="fi-FI" sz="1500" b="1" i="0" u="none" strike="noStrike">
                <a:solidFill>
                  <a:schemeClr val="tx2">
                    <a:lumMod val="75000"/>
                  </a:schemeClr>
                </a:solidFill>
                <a:effectLst/>
                <a:latin typeface="Calibri"/>
                <a:cs typeface="Calibri Light"/>
              </a:rPr>
              <a:t>1-9/2024 </a:t>
            </a:r>
            <a:endParaRPr lang="fi-FI" sz="1500" b="1">
              <a:solidFill>
                <a:schemeClr val="tx2">
                  <a:lumMod val="75000"/>
                </a:schemeClr>
              </a:solidFill>
              <a:latin typeface="Calibri"/>
              <a:cs typeface="Calibri Light"/>
            </a:endParaRPr>
          </a:p>
          <a:p>
            <a:r>
              <a:rPr kumimoji="0" lang="fi-FI" sz="1400" b="0" i="0" u="none" strike="noStrike" kern="1200" cap="none" spc="0" normalizeH="0" baseline="0" noProof="0">
                <a:ln>
                  <a:noFill/>
                </a:ln>
                <a:solidFill>
                  <a:srgbClr val="000000"/>
                </a:solidFill>
                <a:effectLst/>
                <a:uLnTx/>
                <a:uFillTx/>
                <a:latin typeface="Calibri" panose="020F0502020204030204"/>
                <a:ea typeface="+mn-ea"/>
                <a:cs typeface="Calibri Light"/>
              </a:rPr>
              <a:t>Neuvolapalvelujen palvelukyky on pysynyt hyvällä tasolla. Terveydenhoitajien käynneille ei ole ollut jonoa. Käynnit toteutuivat tarpeeseen perustuvassa aikaikkunassa ja puhelinpalvelun takaisinsoitot hoidettiin saman päivän aikana. Neuvoloissa vastattiin l</a:t>
            </a:r>
            <a:r>
              <a:rPr kumimoji="0" lang="fi-FI" sz="1400" b="0" i="0" u="none" strike="noStrike" kern="1200" cap="none" spc="0" normalizeH="0" baseline="0" noProof="0">
                <a:ln>
                  <a:noFill/>
                </a:ln>
                <a:solidFill>
                  <a:srgbClr val="000000"/>
                </a:solidFill>
                <a:effectLst/>
                <a:uLnTx/>
                <a:uFillTx/>
                <a:latin typeface="Calibri"/>
                <a:ea typeface="Calibri"/>
                <a:cs typeface="Calibri Light"/>
              </a:rPr>
              <a:t>ääkäripalvelujen osalta lakisääteisiin tehtäviin, eikä lääkärikäynneille ollut jonoa. </a:t>
            </a:r>
            <a:endParaRPr lang="fi-FI" sz="1400" b="0" i="0" u="none" strike="noStrike" kern="1200" cap="none" spc="0" normalizeH="0" baseline="0" noProof="0">
              <a:ln>
                <a:noFill/>
              </a:ln>
              <a:solidFill>
                <a:srgbClr val="000000"/>
              </a:solidFill>
              <a:effectLst/>
              <a:uLnTx/>
              <a:uFillTx/>
              <a:latin typeface="Calibri"/>
              <a:ea typeface="Calibri"/>
              <a:cs typeface="Calibri Light"/>
            </a:endParaRPr>
          </a:p>
          <a:p>
            <a:r>
              <a:rPr lang="fi-FI" sz="1400">
                <a:latin typeface="Calibri"/>
                <a:cs typeface="Calibri"/>
              </a:rPr>
              <a:t>Kouluterveydenhuollon laajat ja määräaikaiset terveystarkastukset (lääkärit ja terveydenhoitajat) ovat käynnistyneet syksyllä suunnitelman mukaisesti. Esi- ja perusopetuksen  opiskeluhuollossa palveluun pääsy toteutui kuraattorien osalta 94 %:</a:t>
            </a:r>
            <a:r>
              <a:rPr lang="fi-FI" sz="1400" err="1">
                <a:latin typeface="Calibri"/>
                <a:cs typeface="Calibri"/>
              </a:rPr>
              <a:t>sti</a:t>
            </a:r>
            <a:r>
              <a:rPr lang="fi-FI" sz="1400">
                <a:latin typeface="Calibri"/>
                <a:cs typeface="Calibri"/>
              </a:rPr>
              <a:t> ja </a:t>
            </a:r>
            <a:r>
              <a:rPr lang="fi-FI" sz="1400">
                <a:latin typeface="Calibri"/>
                <a:cs typeface="Calibri Light"/>
              </a:rPr>
              <a:t>2. asteen opiskeluhuollon kuraattoreiden osalta 98 %</a:t>
            </a:r>
            <a:r>
              <a:rPr lang="fi-FI" sz="1400">
                <a:latin typeface="Calibri"/>
                <a:cs typeface="Calibri"/>
              </a:rPr>
              <a:t>:</a:t>
            </a:r>
            <a:r>
              <a:rPr lang="fi-FI" sz="1400" err="1">
                <a:latin typeface="Calibri"/>
                <a:cs typeface="Calibri"/>
              </a:rPr>
              <a:t>sti</a:t>
            </a:r>
            <a:r>
              <a:rPr lang="fi-FI" sz="1400">
                <a:latin typeface="Calibri"/>
                <a:cs typeface="Calibri"/>
              </a:rPr>
              <a:t>.</a:t>
            </a:r>
            <a:endParaRPr lang="fi-FI" sz="1400">
              <a:solidFill>
                <a:srgbClr val="FF0000"/>
              </a:solidFill>
              <a:latin typeface="Calibri"/>
              <a:cs typeface="Calibri"/>
            </a:endParaRPr>
          </a:p>
          <a:p>
            <a:r>
              <a:rPr lang="fi-FI" sz="1400">
                <a:latin typeface="Calibri"/>
                <a:cs typeface="Calibri Light"/>
              </a:rPr>
              <a:t>Lasten kuntoutuspalveluissa odotusaika palveluun pääsyyn oli fysioterapiassa sekä toimintaterapiassa pisimmillään 4 viikkoa. Puheterapiapalveluihin jonottavien lasten määrä laski selvästi suhteessa vuoden takaiseen tilanteeseen (1</a:t>
            </a:r>
            <a:r>
              <a:rPr lang="fi-FI" sz="1400">
                <a:latin typeface="Calibri"/>
                <a:ea typeface="Aptos"/>
                <a:cs typeface="Aptos"/>
              </a:rPr>
              <a:t>–</a:t>
            </a:r>
            <a:r>
              <a:rPr lang="fi-FI" sz="1400">
                <a:latin typeface="Calibri"/>
                <a:cs typeface="Calibri Light"/>
              </a:rPr>
              <a:t>9/2023, 332 asiakasta ja 1</a:t>
            </a:r>
            <a:r>
              <a:rPr lang="fi-FI" sz="1400">
                <a:latin typeface="Calibri"/>
                <a:ea typeface="Aptos"/>
                <a:cs typeface="Aptos"/>
              </a:rPr>
              <a:t>–</a:t>
            </a:r>
            <a:r>
              <a:rPr lang="fi-FI" sz="1400">
                <a:latin typeface="Calibri"/>
                <a:cs typeface="Calibri Light"/>
              </a:rPr>
              <a:t>9/2024, 258 asiakasta). Pisin odotusaika puheterapiaan oli noin seitsemän kuukautta. </a:t>
            </a:r>
          </a:p>
          <a:p>
            <a:r>
              <a:rPr lang="fi-FI" sz="1400">
                <a:effectLst/>
                <a:latin typeface="Calibri"/>
                <a:ea typeface="Aptos"/>
                <a:cs typeface="Aptos"/>
              </a:rPr>
              <a:t>Lastensuojeluilmoituksia vastaanotettiin</a:t>
            </a:r>
            <a:r>
              <a:rPr lang="fi-FI" sz="1400">
                <a:latin typeface="Calibri"/>
                <a:ea typeface="Aptos"/>
                <a:cs typeface="Aptos"/>
              </a:rPr>
              <a:t> 12 303  </a:t>
            </a:r>
            <a:r>
              <a:rPr lang="fi-FI" sz="1400">
                <a:effectLst/>
                <a:latin typeface="Calibri"/>
                <a:ea typeface="Aptos"/>
                <a:cs typeface="Aptos"/>
              </a:rPr>
              <a:t>kpl ajanjaksolla </a:t>
            </a:r>
            <a:r>
              <a:rPr lang="fi-FI" sz="1400">
                <a:latin typeface="Calibri"/>
                <a:ea typeface="Aptos"/>
                <a:cs typeface="Aptos"/>
              </a:rPr>
              <a:t>1–9/2024</a:t>
            </a:r>
            <a:r>
              <a:rPr lang="fi-FI" sz="1400">
                <a:effectLst/>
                <a:latin typeface="Calibri"/>
                <a:ea typeface="Aptos"/>
                <a:cs typeface="Aptos"/>
              </a:rPr>
              <a:t>. Lastensuojeluilmoitusten määrä kasvoi</a:t>
            </a:r>
            <a:r>
              <a:rPr lang="fi-FI" sz="1400">
                <a:latin typeface="Calibri"/>
                <a:ea typeface="Aptos"/>
                <a:cs typeface="Aptos"/>
              </a:rPr>
              <a:t> 2 </a:t>
            </a:r>
            <a:r>
              <a:rPr lang="fi-FI" sz="1400">
                <a:effectLst/>
                <a:latin typeface="Calibri"/>
                <a:ea typeface="Aptos"/>
                <a:cs typeface="Aptos"/>
              </a:rPr>
              <a:t>% edellisen vuoden vastaavaan ajankohtaan verrattuna. Ilmoitukset pystyttiin pääsääntöisesti käsittelemään lakisääteisessä 7 vrk:n määräajassa.</a:t>
            </a:r>
            <a:endParaRPr lang="fi-FI" sz="1400" b="1">
              <a:latin typeface="Calibri"/>
              <a:cs typeface="Calibri Light"/>
            </a:endParaRPr>
          </a:p>
          <a:p>
            <a:r>
              <a:rPr lang="fi-FI" sz="1400">
                <a:latin typeface="+mn-lt"/>
                <a:cs typeface="Calibri Light"/>
              </a:rPr>
              <a:t>Palvelutarpeen arvioinnin </a:t>
            </a:r>
            <a:r>
              <a:rPr lang="fi-FI" sz="1400">
                <a:highlight>
                  <a:srgbClr val="FFFFFF"/>
                </a:highlight>
                <a:latin typeface="+mn-lt"/>
                <a:cs typeface="Calibri Light"/>
              </a:rPr>
              <a:t>jono on saatu purettua, ja uudet arvioinnit saadaan otettua työksi viiveettä. </a:t>
            </a:r>
            <a:r>
              <a:rPr lang="fi-FI" sz="1400">
                <a:latin typeface="+mn-lt"/>
                <a:cs typeface="Calibri Light"/>
              </a:rPr>
              <a:t>Palvelutarpeen arvioinneista on valmistunut lakisääteisessä määräajassa 84 % ajalla 4</a:t>
            </a:r>
            <a:r>
              <a:rPr lang="fi-FI" sz="1400">
                <a:latin typeface="Calibri"/>
                <a:ea typeface="Aptos"/>
                <a:cs typeface="Aptos"/>
              </a:rPr>
              <a:t>–</a:t>
            </a:r>
            <a:r>
              <a:rPr lang="fi-FI" sz="1400">
                <a:latin typeface="+mn-lt"/>
                <a:cs typeface="Calibri Light"/>
              </a:rPr>
              <a:t>9/2024. </a:t>
            </a:r>
            <a:r>
              <a:rPr lang="fi-FI" sz="1400">
                <a:highlight>
                  <a:srgbClr val="FFFFFF"/>
                </a:highlight>
                <a:latin typeface="+mn-lt"/>
                <a:cs typeface="Calibri Light"/>
              </a:rPr>
              <a:t>Kiireelliset ja päivystykselliset tilanteet on hoidettu viivytyksettä. Perhesosiaalityön asiakasmäärä </a:t>
            </a:r>
            <a:r>
              <a:rPr lang="fi-FI" sz="1400">
                <a:latin typeface="+mn-lt"/>
                <a:cs typeface="Calibri Light"/>
              </a:rPr>
              <a:t>on jatkanut edelleen kasvuaan ja viime vuoden vastaavaan ajankohtaan verrattuna kasvua on 29 % (9/2023 1092 lasta, 9/2024 1411 lasta).</a:t>
            </a:r>
          </a:p>
          <a:p>
            <a:r>
              <a:rPr lang="fi-FI" sz="1400" b="0" i="0">
                <a:effectLst/>
                <a:highlight>
                  <a:srgbClr val="FFFFFF"/>
                </a:highlight>
                <a:latin typeface="Calibri"/>
                <a:cs typeface="Calibri Light"/>
              </a:rPr>
              <a:t>Perheneuvolapalveluissa palveluun pääsy on p</a:t>
            </a:r>
            <a:r>
              <a:rPr lang="fi-FI" sz="1400">
                <a:highlight>
                  <a:srgbClr val="FFFFFF"/>
                </a:highlight>
                <a:latin typeface="Calibri"/>
                <a:cs typeface="Calibri Light"/>
              </a:rPr>
              <a:t>ysynyt</a:t>
            </a:r>
            <a:r>
              <a:rPr lang="fi-FI" sz="1400" b="0" i="0">
                <a:effectLst/>
                <a:highlight>
                  <a:srgbClr val="FFFFFF"/>
                </a:highlight>
                <a:latin typeface="Calibri"/>
                <a:cs typeface="Calibri Light"/>
              </a:rPr>
              <a:t> </a:t>
            </a:r>
            <a:r>
              <a:rPr lang="fi-FI" sz="1400">
                <a:highlight>
                  <a:srgbClr val="FFFFFF"/>
                </a:highlight>
                <a:latin typeface="Calibri"/>
                <a:cs typeface="Calibri Light"/>
              </a:rPr>
              <a:t>ajanjaksolla tammi-syyskuussa </a:t>
            </a:r>
            <a:r>
              <a:rPr lang="fi-FI" sz="1400" b="0" i="0">
                <a:effectLst/>
                <a:highlight>
                  <a:srgbClr val="FFFFFF"/>
                </a:highlight>
                <a:latin typeface="Calibri"/>
                <a:cs typeface="Calibri Light"/>
              </a:rPr>
              <a:t>sujuvana.</a:t>
            </a:r>
            <a:r>
              <a:rPr lang="fi-FI" sz="1400" b="0" i="0">
                <a:effectLst/>
                <a:latin typeface="Calibri"/>
                <a:cs typeface="Calibri Light"/>
              </a:rPr>
              <a:t> </a:t>
            </a:r>
            <a:r>
              <a:rPr lang="fi-FI" sz="1400">
                <a:latin typeface="Calibri"/>
                <a:cs typeface="Calibri"/>
              </a:rPr>
              <a:t>Odotusaika syyskuussa 2024 kasvatus- ja perheneuvonnan palveluihin oli keskimäärin 8 vuorokautta ja nuorten psykososiaalisen tuen tiimin osalta 9 vuorokautta.</a:t>
            </a:r>
            <a:r>
              <a:rPr lang="fi-FI" sz="1400">
                <a:highlight>
                  <a:srgbClr val="FFFFFF"/>
                </a:highlight>
                <a:latin typeface="Calibri"/>
                <a:cs typeface="Calibri Light"/>
              </a:rPr>
              <a:t> Psyykkisen hyvinvoinnin yksikössä h</a:t>
            </a:r>
            <a:r>
              <a:rPr lang="fi-FI" sz="1400" b="0" i="0">
                <a:effectLst/>
                <a:highlight>
                  <a:srgbClr val="FFFFFF"/>
                </a:highlight>
                <a:latin typeface="Calibri"/>
                <a:cs typeface="Calibri Light"/>
              </a:rPr>
              <a:t>oitotakuu (3 kk) on toteutunut ensimmäisen vuosipuoliskon aikana, mutta kevään vilkkaan potilasohjauksen ja kesän lomakauden vuoksi nuorten tiimin osalta odotusaika on syksyllä kasvanut n. 4 kk:n mittaiseksi. Lasten tiimin osalta päästään 3 kk:n hoitotakuuseen.</a:t>
            </a:r>
          </a:p>
          <a:p>
            <a:r>
              <a:rPr lang="fi-FI" sz="1400">
                <a:solidFill>
                  <a:srgbClr val="080808"/>
                </a:solidFill>
                <a:highlight>
                  <a:srgbClr val="FFFFFF"/>
                </a:highlight>
                <a:latin typeface="Calibri"/>
                <a:cs typeface="Calibri"/>
              </a:rPr>
              <a:t>Lastensuojelun avohuollossa oli 1 151 asiakasta ja sijaishu</a:t>
            </a:r>
            <a:r>
              <a:rPr lang="fi-FI" sz="1400">
                <a:solidFill>
                  <a:srgbClr val="080808"/>
                </a:solidFill>
                <a:latin typeface="Calibri"/>
                <a:cs typeface="Calibri"/>
              </a:rPr>
              <a:t>ollossa 754 asiakasta syyskuussa 2024. Asiakasmäärän muutos vuoden 2023 vastaavaan ajankohtaan verrattuna on avohuollossa -11 % ja sijaishuollossa +3 %. Kiireellisten sijoitusten ja huostaanottojen määrässä ei ole tapahtunut merkittävää muutosta viime vuoden vastaavaan aikaan verrattuna.</a:t>
            </a:r>
          </a:p>
          <a:p>
            <a:r>
              <a:rPr lang="fi-FI" sz="1400">
                <a:solidFill>
                  <a:srgbClr val="080808"/>
                </a:solidFill>
                <a:highlight>
                  <a:srgbClr val="FFFFFF"/>
                </a:highlight>
                <a:latin typeface="Calibri"/>
                <a:ea typeface="Calibri"/>
                <a:cs typeface="Calibri"/>
              </a:rPr>
              <a:t>Pitkäaikaisista sijaisperheistä on pulaa, ja yhä useampi lapsi joutuu odottamaan sopivan sijaisperheen löytymistä aiempaa pidempään. Pula omista sijaisperheistä on johtanut ostoperhehoidon määrän kasvuun vuoden 2024 aikana. </a:t>
            </a:r>
            <a:endParaRPr lang="fi-FI" sz="1400">
              <a:solidFill>
                <a:srgbClr val="080808"/>
              </a:solidFill>
              <a:highlight>
                <a:srgbClr val="FFFFFF"/>
              </a:highlight>
              <a:latin typeface="Calibri" panose="020F0502020204030204" pitchFamily="34" charset="0"/>
              <a:ea typeface="Calibri"/>
              <a:cs typeface="Calibri"/>
            </a:endParaRPr>
          </a:p>
          <a:p>
            <a:endParaRPr lang="fi-FI" sz="1200">
              <a:solidFill>
                <a:srgbClr val="080808"/>
              </a:solidFill>
              <a:latin typeface="Calibri"/>
              <a:ea typeface="Calibri"/>
              <a:cs typeface="Calibri"/>
            </a:endParaRPr>
          </a:p>
          <a:p>
            <a:endParaRPr lang="fi-FI" sz="1200">
              <a:highlight>
                <a:srgbClr val="FFFFFF"/>
              </a:highlight>
              <a:latin typeface="Calibri"/>
              <a:cs typeface="Calibri Light"/>
            </a:endParaRPr>
          </a:p>
          <a:p>
            <a:endParaRPr lang="fi-FI" sz="1200">
              <a:highlight>
                <a:srgbClr val="FF0000"/>
              </a:highlight>
              <a:latin typeface="+mn-lt"/>
              <a:ea typeface="Calibri"/>
              <a:cs typeface="Calibri Light"/>
            </a:endParaRPr>
          </a:p>
          <a:p>
            <a:endParaRPr lang="fi-FI" sz="1200">
              <a:latin typeface="Calibri"/>
              <a:cs typeface="Calibri"/>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000000"/>
              </a:solidFill>
              <a:effectLst/>
              <a:uLnTx/>
              <a:uFillTx/>
              <a:latin typeface="Calibri"/>
              <a:ea typeface="+mn-ea"/>
              <a:cs typeface="Calibri Light"/>
            </a:endParaRPr>
          </a:p>
          <a:p>
            <a:pPr marL="457200" lvl="1" indent="0">
              <a:buNone/>
            </a:pPr>
            <a:endParaRPr lang="fi-FI" sz="1400"/>
          </a:p>
        </p:txBody>
      </p:sp>
    </p:spTree>
    <p:extLst>
      <p:ext uri="{BB962C8B-B14F-4D97-AF65-F5344CB8AC3E}">
        <p14:creationId xmlns:p14="http://schemas.microsoft.com/office/powerpoint/2010/main" val="74873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03BD37-2538-9C38-17C9-A832AA516A82}"/>
              </a:ext>
            </a:extLst>
          </p:cNvPr>
          <p:cNvSpPr>
            <a:spLocks noGrp="1"/>
          </p:cNvSpPr>
          <p:nvPr>
            <p:ph type="title"/>
          </p:nvPr>
        </p:nvSpPr>
        <p:spPr>
          <a:xfrm>
            <a:off x="432270" y="357298"/>
            <a:ext cx="10260000" cy="587120"/>
          </a:xfrm>
          <a:solidFill>
            <a:schemeClr val="accent2"/>
          </a:solidFill>
        </p:spPr>
        <p:txBody>
          <a:bodyPr>
            <a:normAutofit/>
          </a:bodyPr>
          <a:lstStyle/>
          <a:p>
            <a:r>
              <a:rPr lang="fi-FI" sz="3400">
                <a:solidFill>
                  <a:schemeClr val="bg1"/>
                </a:solidFill>
              </a:rPr>
              <a:t>Lasten, nuorten ja perheiden palvelut</a:t>
            </a:r>
          </a:p>
        </p:txBody>
      </p:sp>
      <p:sp>
        <p:nvSpPr>
          <p:cNvPr id="3" name="Sisällön paikkamerkki 2">
            <a:extLst>
              <a:ext uri="{FF2B5EF4-FFF2-40B4-BE49-F238E27FC236}">
                <a16:creationId xmlns:a16="http://schemas.microsoft.com/office/drawing/2014/main" id="{489319A9-27B0-42E8-8CD8-025097B31137}"/>
              </a:ext>
            </a:extLst>
          </p:cNvPr>
          <p:cNvSpPr>
            <a:spLocks noGrp="1"/>
          </p:cNvSpPr>
          <p:nvPr>
            <p:ph idx="1"/>
          </p:nvPr>
        </p:nvSpPr>
        <p:spPr>
          <a:xfrm>
            <a:off x="432270" y="1263395"/>
            <a:ext cx="11353330" cy="5480305"/>
          </a:xfrm>
          <a:solidFill>
            <a:schemeClr val="bg1"/>
          </a:solidFill>
        </p:spPr>
        <p:txBody>
          <a:bodyPr vert="horz" lIns="91440" tIns="45720" rIns="91440" bIns="45720" rtlCol="0" anchor="t">
            <a:noAutofit/>
          </a:bodyPr>
          <a:lstStyle/>
          <a:p>
            <a:pPr marL="0" indent="0">
              <a:buNone/>
            </a:pPr>
            <a:r>
              <a:rPr lang="fi-FI" sz="1600" b="1" i="0" u="none" strike="noStrike">
                <a:solidFill>
                  <a:srgbClr val="302783"/>
                </a:solidFill>
                <a:effectLst/>
                <a:latin typeface="Calibri"/>
                <a:cs typeface="Calibri Light"/>
              </a:rPr>
              <a:t>Toimialan tekemä ja käynnistämä kehittämistyö 2024  </a:t>
            </a:r>
            <a:endParaRPr lang="fi-FI" sz="1600" b="1" i="0" u="none" strike="noStrike">
              <a:solidFill>
                <a:srgbClr val="302783"/>
              </a:solidFill>
              <a:effectLst/>
              <a:latin typeface="Calibri"/>
              <a:ea typeface="Calibri"/>
              <a:cs typeface="Calibri Light"/>
            </a:endParaRPr>
          </a:p>
          <a:p>
            <a:r>
              <a:rPr lang="fi-FI" sz="1600">
                <a:latin typeface="+mn-lt"/>
                <a:cs typeface="Calibri"/>
              </a:rPr>
              <a:t>Keskitetty ADHD-tiimi aloitti toimintansa syyskuussa 2024. Tiimin toimintaa kehitetään </a:t>
            </a:r>
            <a:r>
              <a:rPr lang="fi-FI" sz="1600">
                <a:highlight>
                  <a:srgbClr val="FFFFFF"/>
                </a:highlight>
                <a:latin typeface="+mn-lt"/>
                <a:cs typeface="Calibri"/>
              </a:rPr>
              <a:t>jatkuvasti. Opiskeluhuollon kaikki ammattiryhmät </a:t>
            </a:r>
            <a:r>
              <a:rPr lang="fi-FI" sz="1600">
                <a:latin typeface="+mn-lt"/>
                <a:cs typeface="Calibri"/>
              </a:rPr>
              <a:t>osallistuvat tiimin toimintaan, ja perheet ovat antaneet palvelusta hyvää palautetta.</a:t>
            </a:r>
            <a:endParaRPr lang="fi-FI" sz="1600">
              <a:latin typeface="+mn-lt"/>
              <a:ea typeface="Calibri"/>
              <a:cs typeface="Calibri"/>
            </a:endParaRPr>
          </a:p>
          <a:p>
            <a:r>
              <a:rPr lang="fi-FI" sz="1600">
                <a:latin typeface="+mn-lt"/>
                <a:cs typeface="Calibri"/>
              </a:rPr>
              <a:t>Opiskeluhuollossa kuraattorit siirtyivät Apotin sosiaalihuollon kokonaisuuteen ja psykologit siirtyivät Aura-asiakastietojärjestelmästä Apottiin elokuun alusta lähtien. Siirtymät sujuivat onnistuneesti. Raportointi-toiminnallisuudet ovat vielä osittain rakenteilla, ja niitä edistetään yhteistyössä Apotin kanssa.</a:t>
            </a:r>
            <a:r>
              <a:rPr lang="fi-FI" sz="1600">
                <a:latin typeface="+mn-lt"/>
                <a:cs typeface="Calibri Light"/>
              </a:rPr>
              <a:t> </a:t>
            </a:r>
            <a:endParaRPr lang="fi-FI" sz="1600">
              <a:latin typeface="+mn-lt"/>
              <a:ea typeface="Calibri"/>
              <a:cs typeface="Calibri Light"/>
            </a:endParaRPr>
          </a:p>
          <a:p>
            <a:r>
              <a:rPr lang="fi-FI" sz="1600">
                <a:latin typeface="Calibri"/>
                <a:cs typeface="Calibri Light"/>
              </a:rPr>
              <a:t>Lastensuojeluilmoitusten ensiarviointien ja palvelutarpeen arviointien prosessia on kehitetty edelleen</a:t>
            </a:r>
            <a:r>
              <a:rPr lang="fi-FI" sz="1600">
                <a:latin typeface="Calibri"/>
                <a:ea typeface="Verdana"/>
                <a:cs typeface="Calibri Light"/>
              </a:rPr>
              <a:t>, eikä jonoa palvelutarpeen arviointiin ole päässyt muodostumaan.</a:t>
            </a:r>
          </a:p>
          <a:p>
            <a:r>
              <a:rPr lang="fi-FI" sz="1600">
                <a:highlight>
                  <a:srgbClr val="FFFFFF"/>
                </a:highlight>
                <a:latin typeface="Calibri"/>
                <a:cs typeface="Calibri"/>
              </a:rPr>
              <a:t>Avohuollon sosiaalityössä on jatkettu yhdessä perhesosiaalityön kanssa asiakassegmentoinnin kehittämistä ja asiakkuuskriteerien tarkastelua. Työ on tuottanut tuloksia ja arviota asiakkaan tuen tarpeesta tehdään yhdenmukaisemmin. </a:t>
            </a:r>
            <a:endParaRPr lang="fi-FI" sz="1600">
              <a:highlight>
                <a:srgbClr val="FFFFFF"/>
              </a:highlight>
              <a:latin typeface="Calibri"/>
              <a:ea typeface="Calibri"/>
              <a:cs typeface="Calibri"/>
            </a:endParaRPr>
          </a:p>
          <a:p>
            <a:r>
              <a:rPr lang="fi-FI" sz="1600">
                <a:latin typeface="Calibri"/>
                <a:cs typeface="Calibri Light"/>
              </a:rPr>
              <a:t>Viertolassa 2.4.2024 tapahtuneen kouluampumisen jälkeinen tuki jatkuu edelleen painottuen opiskeluhuollon ja Vantaan kaupungin yhteiseen työhön. Perheneuvolapalvelut sekä Lasten ja nuorten psyykkisen hyvinvoinnin yksikkö huolehtivat hoidon porrastuksen mukaisesta tuesta ja hoidosta lapsille, nuorille ja heidän vanhemmilleen. Tuen tarpeita seurataan ja niihin reagoidaan aktiivisesti ja heti tapahtuneen jälkeen perustettu psykososiaalisen tuen koordinaatioryhmä huolehtii ja varmistaa tarvittavan tuen ja toimenpiteet kuluvan lukuvuoden aikana. Hyvinvointialue haki valtionavustusta tapahtuneen myötä syntyneiden kulujen kattamiseen, mutta lisärahoitusta ei myönnetty. </a:t>
            </a:r>
            <a:endParaRPr lang="fi-FI" sz="1600">
              <a:latin typeface="Calibri"/>
              <a:ea typeface="Verdana"/>
              <a:cs typeface="Calibri Light"/>
            </a:endParaRPr>
          </a:p>
          <a:p>
            <a:pPr marL="0" indent="0">
              <a:lnSpc>
                <a:spcPct val="120000"/>
              </a:lnSpc>
              <a:buNone/>
            </a:pPr>
            <a:endParaRPr lang="fi-FI" sz="1600">
              <a:latin typeface="Calibri"/>
              <a:ea typeface="Calibri"/>
              <a:cs typeface="Calibri"/>
            </a:endParaRPr>
          </a:p>
          <a:p>
            <a:pPr marL="0" indent="0">
              <a:lnSpc>
                <a:spcPct val="120000"/>
              </a:lnSpc>
              <a:buNone/>
            </a:pPr>
            <a:endParaRPr lang="fi-FI" sz="1600">
              <a:solidFill>
                <a:srgbClr val="000000"/>
              </a:solidFill>
              <a:latin typeface="Calibri"/>
              <a:ea typeface="Calibri"/>
              <a:cs typeface="Calibri"/>
            </a:endParaRPr>
          </a:p>
          <a:p>
            <a:pPr marL="285750" lvl="1" indent="-285750"/>
            <a:endParaRPr lang="fi-FI" sz="1600">
              <a:latin typeface="Calibri"/>
              <a:ea typeface="Calibri"/>
              <a:cs typeface="Calibri"/>
            </a:endParaRPr>
          </a:p>
          <a:p>
            <a:pPr marL="457200" lvl="1" indent="0">
              <a:buNone/>
            </a:pPr>
            <a:endParaRPr lang="fi-FI" sz="1600">
              <a:ea typeface="Calibri Light"/>
            </a:endParaRPr>
          </a:p>
          <a:p>
            <a:pPr marL="457200" lvl="1" indent="0">
              <a:buNone/>
            </a:pPr>
            <a:endParaRPr lang="fi-FI" sz="1600">
              <a:ea typeface="Calibri Light"/>
            </a:endParaRPr>
          </a:p>
          <a:p>
            <a:pPr lvl="1"/>
            <a:endParaRPr lang="fi-FI" sz="1600">
              <a:ea typeface="Calibri Light"/>
            </a:endParaRPr>
          </a:p>
          <a:p>
            <a:pPr lvl="1"/>
            <a:endParaRPr lang="fi-FI" sz="1600">
              <a:ea typeface="Calibri Light"/>
            </a:endParaRPr>
          </a:p>
          <a:p>
            <a:pPr lvl="1"/>
            <a:endParaRPr lang="fi-FI" sz="1600">
              <a:ea typeface="Calibri Light"/>
            </a:endParaRPr>
          </a:p>
          <a:p>
            <a:pPr lvl="1"/>
            <a:endParaRPr lang="fi-FI" sz="1600">
              <a:ea typeface="Calibri Light"/>
            </a:endParaRPr>
          </a:p>
          <a:p>
            <a:pPr lvl="1"/>
            <a:endParaRPr lang="fi-FI" sz="1600">
              <a:ea typeface="Calibri Light"/>
            </a:endParaRPr>
          </a:p>
          <a:p>
            <a:pPr marL="457200" lvl="1" indent="0">
              <a:buNone/>
            </a:pPr>
            <a:endParaRPr lang="fi-FI" sz="1600">
              <a:ea typeface="Calibri Light"/>
            </a:endParaRPr>
          </a:p>
          <a:p>
            <a:pPr marL="0" indent="0">
              <a:buNone/>
            </a:pPr>
            <a:endParaRPr lang="fi-FI" sz="1600">
              <a:ea typeface="Calibri Light"/>
            </a:endParaRPr>
          </a:p>
          <a:p>
            <a:pPr marL="457200" lvl="1" indent="0">
              <a:buNone/>
            </a:pPr>
            <a:endParaRPr lang="fi-FI" sz="1600">
              <a:ea typeface="Calibri Light"/>
            </a:endParaRPr>
          </a:p>
        </p:txBody>
      </p:sp>
    </p:spTree>
    <p:extLst>
      <p:ext uri="{BB962C8B-B14F-4D97-AF65-F5344CB8AC3E}">
        <p14:creationId xmlns:p14="http://schemas.microsoft.com/office/powerpoint/2010/main" val="362062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03BD37-2538-9C38-17C9-A832AA516A82}"/>
              </a:ext>
            </a:extLst>
          </p:cNvPr>
          <p:cNvSpPr>
            <a:spLocks noGrp="1"/>
          </p:cNvSpPr>
          <p:nvPr>
            <p:ph type="title"/>
          </p:nvPr>
        </p:nvSpPr>
        <p:spPr>
          <a:xfrm>
            <a:off x="432270" y="357298"/>
            <a:ext cx="10260000" cy="587120"/>
          </a:xfrm>
          <a:solidFill>
            <a:schemeClr val="accent2"/>
          </a:solidFill>
        </p:spPr>
        <p:txBody>
          <a:bodyPr>
            <a:normAutofit/>
          </a:bodyPr>
          <a:lstStyle/>
          <a:p>
            <a:r>
              <a:rPr lang="fi-FI" sz="3400">
                <a:solidFill>
                  <a:schemeClr val="bg1"/>
                </a:solidFill>
              </a:rPr>
              <a:t>Lasten, nuorten ja perheiden palvelut</a:t>
            </a:r>
          </a:p>
        </p:txBody>
      </p:sp>
      <p:sp>
        <p:nvSpPr>
          <p:cNvPr id="3" name="Sisällön paikkamerkki 2">
            <a:extLst>
              <a:ext uri="{FF2B5EF4-FFF2-40B4-BE49-F238E27FC236}">
                <a16:creationId xmlns:a16="http://schemas.microsoft.com/office/drawing/2014/main" id="{489319A9-27B0-42E8-8CD8-025097B31137}"/>
              </a:ext>
            </a:extLst>
          </p:cNvPr>
          <p:cNvSpPr>
            <a:spLocks noGrp="1"/>
          </p:cNvSpPr>
          <p:nvPr>
            <p:ph idx="1"/>
          </p:nvPr>
        </p:nvSpPr>
        <p:spPr>
          <a:xfrm>
            <a:off x="432270" y="1047735"/>
            <a:ext cx="11353330" cy="5695965"/>
          </a:xfrm>
          <a:solidFill>
            <a:schemeClr val="bg1"/>
          </a:solidFill>
        </p:spPr>
        <p:txBody>
          <a:bodyPr vert="horz" lIns="91440" tIns="45720" rIns="91440" bIns="45720" rtlCol="0" anchor="t">
            <a:noAutofit/>
          </a:bodyPr>
          <a:lstStyle/>
          <a:p>
            <a:pPr marL="0" indent="0">
              <a:buNone/>
            </a:pPr>
            <a:r>
              <a:rPr lang="fi-FI" sz="1600" b="1">
                <a:solidFill>
                  <a:srgbClr val="302783"/>
                </a:solidFill>
                <a:latin typeface="Calibri"/>
                <a:cs typeface="Calibri Light"/>
              </a:rPr>
              <a:t>Toimialan käynnistämien </a:t>
            </a:r>
            <a:r>
              <a:rPr lang="fi-FI" sz="1600" b="1">
                <a:solidFill>
                  <a:schemeClr val="tx2">
                    <a:lumMod val="75000"/>
                  </a:schemeClr>
                </a:solidFill>
                <a:latin typeface="Calibri"/>
                <a:cs typeface="Calibri Light"/>
              </a:rPr>
              <a:t>keskeisten tuottavuutta </a:t>
            </a:r>
            <a:r>
              <a:rPr lang="fi-FI" sz="1600" b="1">
                <a:solidFill>
                  <a:srgbClr val="302783"/>
                </a:solidFill>
                <a:latin typeface="Calibri"/>
                <a:cs typeface="Calibri Light"/>
              </a:rPr>
              <a:t>ja kustannusvaikuttavuutta parantavien uudistusohjelman </a:t>
            </a:r>
            <a:r>
              <a:rPr lang="fi-FI" sz="1600" b="1">
                <a:solidFill>
                  <a:schemeClr val="tx2">
                    <a:lumMod val="75000"/>
                  </a:schemeClr>
                </a:solidFill>
                <a:latin typeface="Calibri"/>
                <a:cs typeface="Calibri Light"/>
              </a:rPr>
              <a:t>toimenpiteiden eteneminen</a:t>
            </a:r>
            <a:endParaRPr lang="fi-FI" sz="1600" b="1">
              <a:solidFill>
                <a:schemeClr val="tx2">
                  <a:lumMod val="75000"/>
                </a:schemeClr>
              </a:solidFill>
              <a:latin typeface="Calibri"/>
              <a:ea typeface="Calibri"/>
              <a:cs typeface="Calibri Light"/>
            </a:endParaRPr>
          </a:p>
          <a:p>
            <a:pPr marL="285750" lvl="1" indent="-285750"/>
            <a:r>
              <a:rPr lang="fi-FI" sz="1600">
                <a:latin typeface="+mn-lt"/>
                <a:cs typeface="Calibri Light"/>
              </a:rPr>
              <a:t>Neuvolan terveydenhoitajien ajanvarauspohjien uudelleenorganisoinnilla ja yhdenmukaistamisella mahdollistettiin aiempaa nopeampi pääsy tarveharkintaisille seurantakäynneille. Ajanvarauspohjien vakioinnilla varmistetaan varattavissa olevan asiakasajan tehokkaampi käyttö.</a:t>
            </a:r>
            <a:endParaRPr lang="fi-FI" sz="1600">
              <a:latin typeface="+mn-lt"/>
              <a:ea typeface="Calibri"/>
              <a:cs typeface="Calibri Light"/>
            </a:endParaRPr>
          </a:p>
          <a:p>
            <a:pPr marL="285750" lvl="1" indent="-285750"/>
            <a:r>
              <a:rPr lang="fi-FI" sz="1600">
                <a:latin typeface="+mn-lt"/>
                <a:cs typeface="Calibri"/>
              </a:rPr>
              <a:t>Varhaiskasvatuksen erityisopettajien suoraa saatekäytäntöä lasten kuntoutuspalveluihin ja neuvolaikäisten psykologipalveluihin on jatkettu. Keravan lisäksi Vantaan kaupungin varhaiskasvatus on tullut elokuussa mukaan uuteen käytäntöön. </a:t>
            </a:r>
            <a:endParaRPr lang="fi-FI" sz="1600">
              <a:latin typeface="+mn-lt"/>
              <a:ea typeface="Calibri"/>
              <a:cs typeface="Calibri Light"/>
            </a:endParaRPr>
          </a:p>
          <a:p>
            <a:pPr marL="285750" lvl="1" indent="-285750"/>
            <a:r>
              <a:rPr lang="fi-FI" sz="1600">
                <a:latin typeface="+mn-lt"/>
                <a:cs typeface="Calibri"/>
              </a:rPr>
              <a:t>Lasten ja nuorten mielenterveyshäiriöiden tuen ja hoidon porrastus sekä toimijoiden välinen työnjako alkoi jäsentymään kevään aikana tehdyn rakenneuudistuksen myötä. Työnjakoa ja toimintamalleja on täsmennetty kevään ja alkusyksyn aikana opiskeluhuollon ja muiden perhekeskustoimijoiden kesken ja työn yhteiskehittäminen jatkuu edelleen. </a:t>
            </a:r>
            <a:endParaRPr lang="fi-FI" sz="1600">
              <a:latin typeface="+mn-lt"/>
              <a:ea typeface="Calibri"/>
              <a:cs typeface="Calibri"/>
            </a:endParaRPr>
          </a:p>
          <a:p>
            <a:pPr marL="285750" lvl="1" indent="-285750"/>
            <a:r>
              <a:rPr lang="fi-FI" sz="1600">
                <a:latin typeface="Calibri"/>
                <a:cs typeface="Calibri"/>
              </a:rPr>
              <a:t>Lapsiperheiden kotiin vietävien palvelujen tuotantotapa-analyysi valmistui syyskuussa, ja sen keskeinen toimenpidesuositus oli oman työn tuottavuuden parantaminen. Suoran asiakastyön määrää on</a:t>
            </a:r>
            <a:r>
              <a:rPr lang="fi-FI" sz="1600">
                <a:solidFill>
                  <a:srgbClr val="FF0000"/>
                </a:solidFill>
                <a:latin typeface="Calibri"/>
                <a:cs typeface="Calibri"/>
              </a:rPr>
              <a:t> </a:t>
            </a:r>
            <a:r>
              <a:rPr lang="fi-FI" sz="1600">
                <a:latin typeface="Calibri"/>
                <a:cs typeface="Calibri"/>
              </a:rPr>
              <a:t>lisätty lapsiperheiden varhaisen tuen yksikössä. Sosiaalihuoltolain mukaisten kotiin vietävien palvelujen asiakasohjausta on kehitetty edelleen yhteistyössä perheiden erityispalvelujen kanssa.</a:t>
            </a:r>
            <a:endParaRPr lang="fi-FI" sz="1600">
              <a:latin typeface="Calibri"/>
              <a:ea typeface="Calibri"/>
              <a:cs typeface="Calibri"/>
            </a:endParaRPr>
          </a:p>
          <a:p>
            <a:pPr marL="285750" lvl="1" indent="-285750"/>
            <a:r>
              <a:rPr lang="fi-FI" sz="1600">
                <a:latin typeface="Calibri"/>
                <a:cs typeface="Calibri"/>
              </a:rPr>
              <a:t>Palvelualueella on jatkettu toimenpiteitä asiakasohjauksen, konsultaatiokäytänteiden ja kolmannen sektorin palveluihin ohjaamisen tehostamiseksi </a:t>
            </a:r>
            <a:r>
              <a:rPr lang="fi-FI" sz="1600" err="1">
                <a:latin typeface="Calibri"/>
                <a:cs typeface="Calibri"/>
              </a:rPr>
              <a:t>HyväPerhekeskus</a:t>
            </a:r>
            <a:r>
              <a:rPr lang="fi-FI" sz="1600">
                <a:latin typeface="Calibri"/>
                <a:cs typeface="Calibri"/>
              </a:rPr>
              <a:t>-hanketyön tuella. </a:t>
            </a:r>
            <a:r>
              <a:rPr lang="fi-FI" sz="1600" i="0">
                <a:effectLst/>
                <a:highlight>
                  <a:srgbClr val="FFFFFF"/>
                </a:highlight>
                <a:latin typeface="Calibri"/>
                <a:cs typeface="Calibri Light"/>
              </a:rPr>
              <a:t>Infotilaisuudet, jotka on suunnattu erityisesti monikielisille lapsiperheille, ovat käynnistyneet syyskuussa.</a:t>
            </a:r>
            <a:endParaRPr lang="fi-FI" sz="1600" i="0">
              <a:effectLst/>
              <a:highlight>
                <a:srgbClr val="FFFFFF"/>
              </a:highlight>
              <a:latin typeface="Calibri"/>
              <a:ea typeface="Calibri"/>
              <a:cs typeface="Calibri Light"/>
            </a:endParaRPr>
          </a:p>
          <a:p>
            <a:pPr marL="285750" lvl="1" indent="-285750"/>
            <a:r>
              <a:rPr lang="fi-FI" sz="1600">
                <a:latin typeface="+mn-lt"/>
                <a:cs typeface="Calibri"/>
              </a:rPr>
              <a:t>Sijaishuollon sosiaalityössä on kehitetty perheen jälleenyhdistämiseen tähtäävää työskentelyä ja vahvistettu lapsen kotiinpaluun yhteydessä annettavaa kotiin vietävää tukea. Perheen jälleenyhdistämisiä on pystytty tekemään viime vuotta enemmän. </a:t>
            </a:r>
            <a:endParaRPr lang="fi-FI" sz="1600">
              <a:latin typeface="+mn-lt"/>
              <a:ea typeface="Calibri"/>
              <a:cs typeface="Calibri"/>
            </a:endParaRPr>
          </a:p>
          <a:p>
            <a:pPr marL="285750" lvl="1" indent="-285750"/>
            <a:r>
              <a:rPr lang="fi-FI" sz="1600">
                <a:latin typeface="+mn-lt"/>
                <a:cs typeface="Calibri"/>
              </a:rPr>
              <a:t>6-paikkainen erityistason lastensuojeluyksikkö Kataja on aloittanut toimintansa Vantaan Seutulassa elokuun puolivälissä.</a:t>
            </a:r>
            <a:endParaRPr lang="fi-FI" sz="1600">
              <a:latin typeface="+mn-lt"/>
              <a:ea typeface="Calibri"/>
              <a:cs typeface="Calibri"/>
            </a:endParaRPr>
          </a:p>
          <a:p>
            <a:pPr>
              <a:lnSpc>
                <a:spcPct val="120000"/>
              </a:lnSpc>
            </a:pPr>
            <a:endParaRPr lang="fi-FI" sz="1600">
              <a:latin typeface="Calibri"/>
              <a:ea typeface="Calibri"/>
              <a:cs typeface="Calibri"/>
            </a:endParaRPr>
          </a:p>
          <a:p>
            <a:pPr marL="0" indent="0">
              <a:lnSpc>
                <a:spcPct val="120000"/>
              </a:lnSpc>
              <a:buNone/>
            </a:pPr>
            <a:endParaRPr lang="fi-FI" sz="1600">
              <a:solidFill>
                <a:srgbClr val="000000"/>
              </a:solidFill>
              <a:latin typeface="Calibri"/>
              <a:ea typeface="Calibri"/>
              <a:cs typeface="Calibri"/>
            </a:endParaRPr>
          </a:p>
          <a:p>
            <a:pPr marL="285750" lvl="1" indent="-285750"/>
            <a:endParaRPr lang="fi-FI" sz="1600">
              <a:latin typeface="Calibri"/>
              <a:ea typeface="Calibri"/>
              <a:cs typeface="Calibri"/>
            </a:endParaRPr>
          </a:p>
          <a:p>
            <a:pPr marL="457200" lvl="1" indent="0">
              <a:buNone/>
            </a:pPr>
            <a:endParaRPr lang="fi-FI" sz="1600">
              <a:ea typeface="Calibri Light"/>
            </a:endParaRPr>
          </a:p>
          <a:p>
            <a:pPr marL="457200" lvl="1" indent="0">
              <a:buNone/>
            </a:pPr>
            <a:endParaRPr lang="fi-FI" sz="1600">
              <a:ea typeface="Calibri Light"/>
            </a:endParaRPr>
          </a:p>
          <a:p>
            <a:pPr lvl="1"/>
            <a:endParaRPr lang="fi-FI" sz="1600">
              <a:ea typeface="Calibri Light"/>
            </a:endParaRPr>
          </a:p>
          <a:p>
            <a:pPr lvl="1"/>
            <a:endParaRPr lang="fi-FI" sz="1600">
              <a:ea typeface="Calibri Light"/>
            </a:endParaRPr>
          </a:p>
          <a:p>
            <a:pPr lvl="1"/>
            <a:endParaRPr lang="fi-FI" sz="1600">
              <a:ea typeface="Calibri Light"/>
            </a:endParaRPr>
          </a:p>
          <a:p>
            <a:pPr lvl="1"/>
            <a:endParaRPr lang="fi-FI" sz="1600">
              <a:ea typeface="Calibri Light"/>
            </a:endParaRPr>
          </a:p>
          <a:p>
            <a:pPr lvl="1"/>
            <a:endParaRPr lang="fi-FI" sz="1600">
              <a:ea typeface="Calibri Light"/>
            </a:endParaRPr>
          </a:p>
          <a:p>
            <a:pPr marL="457200" lvl="1" indent="0">
              <a:buNone/>
            </a:pPr>
            <a:endParaRPr lang="fi-FI" sz="1600">
              <a:ea typeface="Calibri Light"/>
            </a:endParaRPr>
          </a:p>
          <a:p>
            <a:pPr marL="0" indent="0">
              <a:buNone/>
            </a:pPr>
            <a:endParaRPr lang="fi-FI" sz="1600">
              <a:ea typeface="Calibri Light"/>
            </a:endParaRPr>
          </a:p>
          <a:p>
            <a:pPr marL="457200" lvl="1" indent="0">
              <a:buNone/>
            </a:pPr>
            <a:endParaRPr lang="fi-FI" sz="1600">
              <a:ea typeface="Calibri Light"/>
            </a:endParaRPr>
          </a:p>
        </p:txBody>
      </p:sp>
    </p:spTree>
    <p:extLst>
      <p:ext uri="{BB962C8B-B14F-4D97-AF65-F5344CB8AC3E}">
        <p14:creationId xmlns:p14="http://schemas.microsoft.com/office/powerpoint/2010/main" val="411424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8FF4F9E7-A683-430E-18E0-91D4ACC8AB89}"/>
              </a:ext>
            </a:extLst>
          </p:cNvPr>
          <p:cNvSpPr txBox="1">
            <a:spLocks/>
          </p:cNvSpPr>
          <p:nvPr/>
        </p:nvSpPr>
        <p:spPr>
          <a:xfrm>
            <a:off x="520270" y="380512"/>
            <a:ext cx="10315963" cy="565673"/>
          </a:xfrm>
          <a:prstGeom prst="rect">
            <a:avLst/>
          </a:prstGeom>
          <a:solidFill>
            <a:schemeClr val="accent2"/>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0" i="0" u="none" strike="noStrike" kern="1200" cap="none" spc="0" normalizeH="0" baseline="0" noProof="0">
                <a:ln>
                  <a:noFill/>
                </a:ln>
                <a:solidFill>
                  <a:srgbClr val="FFFFFF"/>
                </a:solidFill>
                <a:effectLst/>
                <a:uLnTx/>
                <a:uFillTx/>
                <a:latin typeface="Calibri" panose="020F0502020204030204" pitchFamily="34" charset="0"/>
                <a:ea typeface="+mj-ea"/>
                <a:cs typeface="Calibri" panose="020F0502020204030204" pitchFamily="34" charset="0"/>
              </a:rPr>
              <a:t>Lasten, nuorten ja perheiden palvelut</a:t>
            </a:r>
          </a:p>
        </p:txBody>
      </p:sp>
      <p:graphicFrame>
        <p:nvGraphicFramePr>
          <p:cNvPr id="3" name="Taulukko 2">
            <a:extLst>
              <a:ext uri="{FF2B5EF4-FFF2-40B4-BE49-F238E27FC236}">
                <a16:creationId xmlns:a16="http://schemas.microsoft.com/office/drawing/2014/main" id="{30282197-AA64-DB48-4B2E-56CA67243366}"/>
              </a:ext>
            </a:extLst>
          </p:cNvPr>
          <p:cNvGraphicFramePr>
            <a:graphicFrameLocks noGrp="1"/>
          </p:cNvGraphicFramePr>
          <p:nvPr/>
        </p:nvGraphicFramePr>
        <p:xfrm>
          <a:off x="520270" y="1074942"/>
          <a:ext cx="10315964" cy="5010110"/>
        </p:xfrm>
        <a:graphic>
          <a:graphicData uri="http://schemas.openxmlformats.org/drawingml/2006/table">
            <a:tbl>
              <a:tblPr/>
              <a:tblGrid>
                <a:gridCol w="3285782">
                  <a:extLst>
                    <a:ext uri="{9D8B030D-6E8A-4147-A177-3AD203B41FA5}">
                      <a16:colId xmlns:a16="http://schemas.microsoft.com/office/drawing/2014/main" val="1338120079"/>
                    </a:ext>
                  </a:extLst>
                </a:gridCol>
                <a:gridCol w="1838776">
                  <a:extLst>
                    <a:ext uri="{9D8B030D-6E8A-4147-A177-3AD203B41FA5}">
                      <a16:colId xmlns:a16="http://schemas.microsoft.com/office/drawing/2014/main" val="1456145398"/>
                    </a:ext>
                  </a:extLst>
                </a:gridCol>
                <a:gridCol w="5191406">
                  <a:extLst>
                    <a:ext uri="{9D8B030D-6E8A-4147-A177-3AD203B41FA5}">
                      <a16:colId xmlns:a16="http://schemas.microsoft.com/office/drawing/2014/main" val="1784420607"/>
                    </a:ext>
                  </a:extLst>
                </a:gridCol>
              </a:tblGrid>
              <a:tr h="349970">
                <a:tc>
                  <a:txBody>
                    <a:bodyPr/>
                    <a:lstStyle/>
                    <a:p>
                      <a:pPr algn="l" rtl="0" fontAlgn="base"/>
                      <a:r>
                        <a:rPr lang="fi-FI" sz="1200" b="1" i="0">
                          <a:solidFill>
                            <a:schemeClr val="tx1"/>
                          </a:solidFill>
                          <a:effectLst/>
                          <a:latin typeface="+mn-lt"/>
                        </a:rPr>
                        <a:t>Henkilöstötilanne​ 30.9.2024</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solidFill>
                      <a:srgbClr val="92D050"/>
                    </a:solidFill>
                  </a:tcPr>
                </a:tc>
                <a:tc>
                  <a:txBody>
                    <a:bodyPr/>
                    <a:lstStyle/>
                    <a:p>
                      <a:pPr algn="ctr" rtl="0" fontAlgn="base"/>
                      <a:r>
                        <a:rPr lang="fi-FI" sz="1200" b="1" i="0">
                          <a:solidFill>
                            <a:schemeClr val="tx1"/>
                          </a:solidFill>
                          <a:effectLst/>
                          <a:latin typeface="+mn-lt"/>
                        </a:rPr>
                        <a:t>Arvo​</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solidFill>
                      <a:srgbClr val="92D050"/>
                    </a:solidFill>
                  </a:tcPr>
                </a:tc>
                <a:tc>
                  <a:txBody>
                    <a:bodyPr/>
                    <a:lstStyle/>
                    <a:p>
                      <a:pPr algn="l" rtl="0" fontAlgn="base"/>
                      <a:r>
                        <a:rPr lang="fi-FI" sz="1200" b="1" i="0">
                          <a:solidFill>
                            <a:schemeClr val="tx1"/>
                          </a:solidFill>
                          <a:effectLst/>
                          <a:latin typeface="+mn-lt"/>
                        </a:rPr>
                        <a:t>Lisätietoja​</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solidFill>
                      <a:srgbClr val="92D050"/>
                    </a:solidFill>
                  </a:tcPr>
                </a:tc>
                <a:extLst>
                  <a:ext uri="{0D108BD9-81ED-4DB2-BD59-A6C34878D82A}">
                    <a16:rowId xmlns:a16="http://schemas.microsoft.com/office/drawing/2014/main" val="887505247"/>
                  </a:ext>
                </a:extLst>
              </a:tr>
              <a:tr h="349970">
                <a:tc>
                  <a:txBody>
                    <a:bodyPr/>
                    <a:lstStyle/>
                    <a:p>
                      <a:pPr algn="l" rtl="0" fontAlgn="base"/>
                      <a:r>
                        <a:rPr lang="fi-FI" sz="1200" b="0" i="0">
                          <a:solidFill>
                            <a:schemeClr val="tx1"/>
                          </a:solidFill>
                          <a:effectLst/>
                          <a:latin typeface="+mn-lt"/>
                        </a:rPr>
                        <a:t>Henkilöstömäärä</a:t>
                      </a:r>
                    </a:p>
                    <a:p>
                      <a:pPr marL="285750" indent="-285750" algn="l" rtl="0" fontAlgn="base">
                        <a:buFont typeface="Arial" panose="020B0604020202020204" pitchFamily="34" charset="0"/>
                        <a:buChar char="•"/>
                      </a:pPr>
                      <a:r>
                        <a:rPr lang="fi-FI" sz="1200" b="0" i="0">
                          <a:solidFill>
                            <a:schemeClr val="tx1"/>
                          </a:solidFill>
                          <a:effectLst/>
                          <a:latin typeface="+mn-lt"/>
                        </a:rPr>
                        <a:t>Vakinainen</a:t>
                      </a:r>
                    </a:p>
                    <a:p>
                      <a:pPr marL="285750" indent="-285750" algn="l" rtl="0" fontAlgn="base">
                        <a:buFont typeface="Arial" panose="020B0604020202020204" pitchFamily="34" charset="0"/>
                        <a:buChar char="•"/>
                      </a:pPr>
                      <a:r>
                        <a:rPr lang="fi-FI" sz="1200" b="0" i="0">
                          <a:solidFill>
                            <a:schemeClr val="tx1"/>
                          </a:solidFill>
                          <a:effectLst/>
                          <a:latin typeface="+mn-lt"/>
                        </a:rPr>
                        <a:t>Määräaikainen</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ctr" rtl="0" fontAlgn="base"/>
                      <a:r>
                        <a:rPr lang="fi-FI" sz="1200" b="0" i="0">
                          <a:solidFill>
                            <a:schemeClr val="tx1"/>
                          </a:solidFill>
                          <a:effectLst/>
                          <a:latin typeface="+mn-lt"/>
                        </a:rPr>
                        <a:t>1 169</a:t>
                      </a:r>
                    </a:p>
                    <a:p>
                      <a:pPr algn="ctr" rtl="0" fontAlgn="base"/>
                      <a:r>
                        <a:rPr lang="fi-FI" sz="1200" b="0" i="0">
                          <a:solidFill>
                            <a:schemeClr val="tx1"/>
                          </a:solidFill>
                          <a:effectLst/>
                          <a:latin typeface="+mn-lt"/>
                        </a:rPr>
                        <a:t>942</a:t>
                      </a:r>
                    </a:p>
                    <a:p>
                      <a:pPr algn="ctr" rtl="0" fontAlgn="base"/>
                      <a:r>
                        <a:rPr lang="fi-FI" sz="1200" b="0" i="0">
                          <a:solidFill>
                            <a:schemeClr val="tx1"/>
                          </a:solidFill>
                          <a:effectLst/>
                          <a:latin typeface="+mn-lt"/>
                        </a:rPr>
                        <a:t>227</a:t>
                      </a:r>
                    </a:p>
                    <a:p>
                      <a:pPr algn="ctr" rtl="0" fontAlgn="base"/>
                      <a:endParaRPr lang="fi-FI" sz="1200" b="0" i="0">
                        <a:solidFill>
                          <a:schemeClr val="tx1"/>
                        </a:solidFill>
                        <a:effectLst/>
                        <a:latin typeface="+mn-lt"/>
                      </a:endParaRP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l" rtl="0" fontAlgn="base"/>
                      <a:r>
                        <a:rPr lang="fi-FI" sz="1200" b="0" i="0">
                          <a:solidFill>
                            <a:schemeClr val="tx1"/>
                          </a:solidFill>
                          <a:effectLst/>
                          <a:latin typeface="+mn-lt"/>
                        </a:rPr>
                        <a:t>Tilanne 30.9.2024 </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extLst>
                  <a:ext uri="{0D108BD9-81ED-4DB2-BD59-A6C34878D82A}">
                    <a16:rowId xmlns:a16="http://schemas.microsoft.com/office/drawing/2014/main" val="1045615231"/>
                  </a:ext>
                </a:extLst>
              </a:tr>
              <a:tr h="349970">
                <a:tc>
                  <a:txBody>
                    <a:bodyPr/>
                    <a:lstStyle/>
                    <a:p>
                      <a:pPr algn="l" rtl="0" fontAlgn="base"/>
                      <a:r>
                        <a:rPr lang="fi-FI" sz="1200" b="0" i="0">
                          <a:solidFill>
                            <a:schemeClr val="tx1"/>
                          </a:solidFill>
                          <a:effectLst/>
                          <a:latin typeface="+mn-lt"/>
                        </a:rPr>
                        <a:t>Lähtövaihtuvuus​</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ctr" rtl="0" fontAlgn="base"/>
                      <a:r>
                        <a:rPr lang="fi-FI" sz="1200" b="0" i="0">
                          <a:solidFill>
                            <a:schemeClr val="tx1"/>
                          </a:solidFill>
                          <a:effectLst/>
                          <a:latin typeface="+mn-lt"/>
                        </a:rPr>
                        <a:t>9,9%</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l" rtl="0" fontAlgn="base"/>
                      <a:r>
                        <a:rPr lang="fi-FI" sz="1200" b="0" i="0">
                          <a:solidFill>
                            <a:schemeClr val="tx1"/>
                          </a:solidFill>
                          <a:effectLst/>
                          <a:latin typeface="+mn-lt"/>
                        </a:rPr>
                        <a:t>Kumuloituva tammi-syyskuu 2024, vakituisen henkilöstön lähtövaihtuvuus</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extLst>
                  <a:ext uri="{0D108BD9-81ED-4DB2-BD59-A6C34878D82A}">
                    <a16:rowId xmlns:a16="http://schemas.microsoft.com/office/drawing/2014/main" val="2800058288"/>
                  </a:ext>
                </a:extLst>
              </a:tr>
              <a:tr h="349970">
                <a:tc>
                  <a:txBody>
                    <a:bodyPr/>
                    <a:lstStyle/>
                    <a:p>
                      <a:pPr algn="l" rtl="0" fontAlgn="base"/>
                      <a:r>
                        <a:rPr lang="fi-FI" sz="1200" b="0" i="0">
                          <a:solidFill>
                            <a:schemeClr val="tx1"/>
                          </a:solidFill>
                          <a:effectLst/>
                          <a:latin typeface="+mn-lt"/>
                        </a:rPr>
                        <a:t>Hakuja avattu</a:t>
                      </a:r>
                      <a:endParaRPr lang="fi-FI" sz="1200" b="0" i="0">
                        <a:solidFill>
                          <a:srgbClr val="FF0000"/>
                        </a:solidFill>
                        <a:effectLst/>
                        <a:latin typeface="+mn-lt"/>
                      </a:endParaRP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ctr" rtl="0" fontAlgn="auto"/>
                      <a:r>
                        <a:rPr lang="fi-FI" sz="1200" b="0" i="0">
                          <a:solidFill>
                            <a:schemeClr val="tx1"/>
                          </a:solidFill>
                          <a:effectLst/>
                          <a:latin typeface="+mn-lt"/>
                        </a:rPr>
                        <a:t>202​</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l" rtl="0" fontAlgn="auto"/>
                      <a:r>
                        <a:rPr lang="fi-FI" sz="1200" b="0" i="0">
                          <a:solidFill>
                            <a:schemeClr val="tx1"/>
                          </a:solidFill>
                          <a:effectLst/>
                          <a:latin typeface="+mn-lt"/>
                        </a:rPr>
                        <a:t>Ajalla 1.1.-30.9.24</a:t>
                      </a:r>
                      <a:br>
                        <a:rPr lang="fi-FI" sz="1200" b="0" i="0">
                          <a:solidFill>
                            <a:srgbClr val="000000"/>
                          </a:solidFill>
                          <a:effectLst/>
                          <a:latin typeface="+mn-lt"/>
                        </a:rPr>
                      </a:br>
                      <a:r>
                        <a:rPr lang="fi-FI" sz="1200" b="0" i="0">
                          <a:solidFill>
                            <a:schemeClr val="tx1"/>
                          </a:solidFill>
                          <a:effectLst/>
                          <a:latin typeface="+mn-lt"/>
                        </a:rPr>
                        <a:t>*Luku kertoo paljonko rekrytointiprojekteja eli työpaikkailmoituksia on avattu ka. ajanjaksolla</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extLst>
                  <a:ext uri="{0D108BD9-81ED-4DB2-BD59-A6C34878D82A}">
                    <a16:rowId xmlns:a16="http://schemas.microsoft.com/office/drawing/2014/main" val="1271970721"/>
                  </a:ext>
                </a:extLst>
              </a:tr>
              <a:tr h="349970">
                <a:tc>
                  <a:txBody>
                    <a:bodyPr/>
                    <a:lstStyle/>
                    <a:p>
                      <a:pPr algn="l" rtl="0" fontAlgn="base"/>
                      <a:r>
                        <a:rPr lang="fi-FI" sz="1200" b="0" i="0">
                          <a:solidFill>
                            <a:schemeClr val="tx1"/>
                          </a:solidFill>
                          <a:effectLst/>
                          <a:latin typeface="+mn-lt"/>
                        </a:rPr>
                        <a:t>Hakemuksia yhteensä</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ctr" rtl="0" fontAlgn="auto"/>
                      <a:r>
                        <a:rPr lang="fi-FI" sz="1200" b="0" i="0">
                          <a:solidFill>
                            <a:schemeClr val="tx1"/>
                          </a:solidFill>
                          <a:effectLst/>
                          <a:latin typeface="+mn-lt"/>
                        </a:rPr>
                        <a:t>​1 960</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l" rtl="0" fontAlgn="auto"/>
                      <a:r>
                        <a:rPr lang="fi-FI" sz="1200" b="0" i="0">
                          <a:solidFill>
                            <a:schemeClr val="tx1"/>
                          </a:solidFill>
                          <a:effectLst/>
                          <a:latin typeface="+mn-lt"/>
                        </a:rPr>
                        <a:t>​Ajalla 1.1.-30.9.24</a:t>
                      </a:r>
                    </a:p>
                    <a:p>
                      <a:pPr lvl="0" algn="l">
                        <a:buNone/>
                      </a:pPr>
                      <a:r>
                        <a:rPr lang="fi-FI" sz="1200" b="0" i="0">
                          <a:solidFill>
                            <a:schemeClr val="tx1"/>
                          </a:solidFill>
                          <a:effectLst/>
                          <a:latin typeface="+mn-lt"/>
                        </a:rPr>
                        <a:t>*Luku kertoo paljonko hakemuksia on tullut kyseisellä ajanjaksolla avattuihin hakuihin raportointipäivään mennessä.</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extLst>
                  <a:ext uri="{0D108BD9-81ED-4DB2-BD59-A6C34878D82A}">
                    <a16:rowId xmlns:a16="http://schemas.microsoft.com/office/drawing/2014/main" val="2389513136"/>
                  </a:ext>
                </a:extLst>
              </a:tr>
              <a:tr h="349970">
                <a:tc>
                  <a:txBody>
                    <a:bodyPr/>
                    <a:lstStyle/>
                    <a:p>
                      <a:pPr algn="l" rtl="0" fontAlgn="base"/>
                      <a:r>
                        <a:rPr lang="fi-FI" sz="1200" b="0" i="0">
                          <a:solidFill>
                            <a:schemeClr val="tx1"/>
                          </a:solidFill>
                          <a:effectLst/>
                          <a:latin typeface="+mn-lt"/>
                        </a:rPr>
                        <a:t>Terveysperusteiset sairauspoissaolopäivät yhteensä</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ctr" rtl="0" fontAlgn="auto"/>
                      <a:r>
                        <a:rPr lang="fi-FI" sz="1200" b="0" i="0">
                          <a:solidFill>
                            <a:schemeClr val="tx1"/>
                          </a:solidFill>
                          <a:effectLst/>
                          <a:latin typeface="+mn-lt"/>
                        </a:rPr>
                        <a:t>9 479</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l" rtl="0" fontAlgn="auto"/>
                      <a:r>
                        <a:rPr lang="fi-FI" sz="1200" b="0" i="0">
                          <a:solidFill>
                            <a:schemeClr val="tx1"/>
                          </a:solidFill>
                          <a:effectLst/>
                          <a:latin typeface="+mn-lt"/>
                        </a:rPr>
                        <a:t>Sairauspoissaolopäivien lukumäärä kalenteripäivinä yhteensä ajanjaksolta 1.1.-30.9.</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extLst>
                  <a:ext uri="{0D108BD9-81ED-4DB2-BD59-A6C34878D82A}">
                    <a16:rowId xmlns:a16="http://schemas.microsoft.com/office/drawing/2014/main" val="559014019"/>
                  </a:ext>
                </a:extLst>
              </a:tr>
              <a:tr h="349970">
                <a:tc>
                  <a:txBody>
                    <a:bodyPr/>
                    <a:lstStyle/>
                    <a:p>
                      <a:pPr algn="l" rtl="0" fontAlgn="base"/>
                      <a:r>
                        <a:rPr lang="fi-FI" sz="1200" b="0" i="0">
                          <a:solidFill>
                            <a:schemeClr val="tx1"/>
                          </a:solidFill>
                          <a:effectLst/>
                          <a:latin typeface="+mn-lt"/>
                        </a:rPr>
                        <a:t>Sairauspoissaolot / työntekijä</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ctr" rtl="0" fontAlgn="auto"/>
                      <a:r>
                        <a:rPr lang="fi-FI" sz="1200" b="0" i="0">
                          <a:solidFill>
                            <a:schemeClr val="tx1"/>
                          </a:solidFill>
                          <a:effectLst/>
                          <a:latin typeface="+mn-lt"/>
                        </a:rPr>
                        <a:t>8,3</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l" rtl="0" fontAlgn="auto"/>
                      <a:r>
                        <a:rPr lang="fi-FI" sz="1200" b="0" i="0">
                          <a:solidFill>
                            <a:schemeClr val="tx1"/>
                          </a:solidFill>
                          <a:effectLst/>
                          <a:latin typeface="+mn-lt"/>
                        </a:rPr>
                        <a:t>Kumulatiivinen 1.1.-30.9.2024</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extLst>
                  <a:ext uri="{0D108BD9-81ED-4DB2-BD59-A6C34878D82A}">
                    <a16:rowId xmlns:a16="http://schemas.microsoft.com/office/drawing/2014/main" val="1158460218"/>
                  </a:ext>
                </a:extLst>
              </a:tr>
              <a:tr h="349970">
                <a:tc>
                  <a:txBody>
                    <a:bodyPr/>
                    <a:lstStyle/>
                    <a:p>
                      <a:pPr algn="l" rtl="0" fontAlgn="base"/>
                      <a:r>
                        <a:rPr lang="fi-FI" sz="1200" b="0" i="0">
                          <a:solidFill>
                            <a:schemeClr val="tx1"/>
                          </a:solidFill>
                          <a:effectLst/>
                          <a:latin typeface="+mn-lt"/>
                        </a:rPr>
                        <a:t>Sairauspoissaolokustannukset €</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ctr" rtl="0" fontAlgn="auto"/>
                      <a:r>
                        <a:rPr lang="fi-FI" sz="1200" b="0" i="0">
                          <a:solidFill>
                            <a:schemeClr val="tx1"/>
                          </a:solidFill>
                          <a:effectLst/>
                          <a:latin typeface="+mn-lt"/>
                        </a:rPr>
                        <a:t>3,5 M€</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l" rtl="0" fontAlgn="auto"/>
                      <a:r>
                        <a:rPr lang="fi-FI" sz="1200" b="0" i="0">
                          <a:solidFill>
                            <a:schemeClr val="tx1"/>
                          </a:solidFill>
                          <a:effectLst/>
                          <a:latin typeface="+mn-lt"/>
                        </a:rPr>
                        <a:t>Kokonaiskustannus kaikista sairauspoissaoloista 1.1.-30.9.</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extLst>
                  <a:ext uri="{0D108BD9-81ED-4DB2-BD59-A6C34878D82A}">
                    <a16:rowId xmlns:a16="http://schemas.microsoft.com/office/drawing/2014/main" val="2726817949"/>
                  </a:ext>
                </a:extLst>
              </a:tr>
              <a:tr h="349970">
                <a:tc>
                  <a:txBody>
                    <a:bodyPr/>
                    <a:lstStyle/>
                    <a:p>
                      <a:pPr algn="l" rtl="0" fontAlgn="base"/>
                      <a:r>
                        <a:rPr lang="fi-FI" sz="1200" b="0" i="0">
                          <a:solidFill>
                            <a:schemeClr val="tx1"/>
                          </a:solidFill>
                          <a:effectLst/>
                          <a:latin typeface="+mn-lt"/>
                        </a:rPr>
                        <a:t>Suuren työeläkeriskin kustannukset €</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ctr" rtl="0" fontAlgn="auto"/>
                      <a:r>
                        <a:rPr lang="fi-FI" sz="1200" b="0" i="0">
                          <a:solidFill>
                            <a:schemeClr val="tx1"/>
                          </a:solidFill>
                          <a:effectLst/>
                          <a:latin typeface="+mn-lt"/>
                        </a:rPr>
                        <a:t>562 400</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l" rtl="0" fontAlgn="auto"/>
                      <a:r>
                        <a:rPr lang="fi-FI" sz="1200" b="0" i="0">
                          <a:solidFill>
                            <a:schemeClr val="tx1"/>
                          </a:solidFill>
                          <a:effectLst/>
                          <a:latin typeface="+mn-lt"/>
                        </a:rPr>
                        <a:t>Kokonaiskustannus pitkistä poissaoloista (yli 90 päivää -&gt;) 1.1.-30.9.</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extLst>
                  <a:ext uri="{0D108BD9-81ED-4DB2-BD59-A6C34878D82A}">
                    <a16:rowId xmlns:a16="http://schemas.microsoft.com/office/drawing/2014/main" val="486275766"/>
                  </a:ext>
                </a:extLst>
              </a:tr>
              <a:tr h="349970">
                <a:tc>
                  <a:txBody>
                    <a:bodyPr/>
                    <a:lstStyle/>
                    <a:p>
                      <a:pPr algn="l" rtl="0" fontAlgn="base"/>
                      <a:r>
                        <a:rPr lang="fi-FI" sz="1200" b="0" i="0">
                          <a:solidFill>
                            <a:schemeClr val="tx1"/>
                          </a:solidFill>
                          <a:effectLst/>
                          <a:latin typeface="+mn-lt"/>
                        </a:rPr>
                        <a:t>Pulssi - Suosittelu %</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ctr" rtl="0" fontAlgn="auto"/>
                      <a:r>
                        <a:rPr lang="fi-FI" sz="1200" b="0" i="0">
                          <a:solidFill>
                            <a:schemeClr val="tx1"/>
                          </a:solidFill>
                          <a:effectLst/>
                          <a:latin typeface="+mn-lt"/>
                        </a:rPr>
                        <a:t>Ei tulosta</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l" rtl="0" fontAlgn="auto"/>
                      <a:r>
                        <a:rPr lang="fi-FI" sz="1200" b="0" i="0">
                          <a:solidFill>
                            <a:schemeClr val="tx1"/>
                          </a:solidFill>
                          <a:effectLst/>
                          <a:latin typeface="+mn-lt"/>
                        </a:rPr>
                        <a:t>Seuraava mittauskierros 28.10.-10.11.2024.</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extLst>
                  <a:ext uri="{0D108BD9-81ED-4DB2-BD59-A6C34878D82A}">
                    <a16:rowId xmlns:a16="http://schemas.microsoft.com/office/drawing/2014/main" val="1233343280"/>
                  </a:ext>
                </a:extLst>
              </a:tr>
              <a:tr h="349970">
                <a:tc>
                  <a:txBody>
                    <a:bodyPr/>
                    <a:lstStyle/>
                    <a:p>
                      <a:pPr algn="l" rtl="0" fontAlgn="base"/>
                      <a:r>
                        <a:rPr lang="fi-FI" sz="1200" b="0" i="0">
                          <a:solidFill>
                            <a:schemeClr val="tx1"/>
                          </a:solidFill>
                          <a:effectLst/>
                          <a:latin typeface="+mn-lt"/>
                        </a:rPr>
                        <a:t>Pulssi – Tyytyväisyys johtamiseen %</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ctr" rtl="0" fontAlgn="auto"/>
                      <a:r>
                        <a:rPr lang="fi-FI" sz="1200" b="0" i="0">
                          <a:solidFill>
                            <a:schemeClr val="tx1"/>
                          </a:solidFill>
                          <a:effectLst/>
                          <a:latin typeface="+mn-lt"/>
                        </a:rPr>
                        <a:t>Ei tulosta</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tc>
                  <a:txBody>
                    <a:bodyPr/>
                    <a:lstStyle/>
                    <a:p>
                      <a:pPr algn="l" rtl="0" fontAlgn="auto"/>
                      <a:r>
                        <a:rPr lang="fi-FI" sz="1200" b="0" i="0">
                          <a:solidFill>
                            <a:schemeClr val="tx1"/>
                          </a:solidFill>
                          <a:effectLst/>
                          <a:latin typeface="+mn-lt"/>
                        </a:rPr>
                        <a:t>Seuraava mittauskierros 28.10.-10.11.2024</a:t>
                      </a:r>
                    </a:p>
                  </a:txBody>
                  <a:tcPr>
                    <a:lnL w="6350" cap="flat" cmpd="sng" algn="ctr">
                      <a:solidFill>
                        <a:srgbClr val="302783"/>
                      </a:solidFill>
                      <a:prstDash val="solid"/>
                      <a:round/>
                      <a:headEnd type="none" w="med" len="med"/>
                      <a:tailEnd type="none" w="med" len="med"/>
                    </a:lnL>
                    <a:lnR w="6350" cap="flat" cmpd="sng" algn="ctr">
                      <a:solidFill>
                        <a:srgbClr val="302783"/>
                      </a:solidFill>
                      <a:prstDash val="solid"/>
                      <a:round/>
                      <a:headEnd type="none" w="med" len="med"/>
                      <a:tailEnd type="none" w="med" len="med"/>
                    </a:lnR>
                    <a:lnT w="6350" cap="flat" cmpd="sng" algn="ctr">
                      <a:solidFill>
                        <a:srgbClr val="302783"/>
                      </a:solidFill>
                      <a:prstDash val="solid"/>
                      <a:round/>
                      <a:headEnd type="none" w="med" len="med"/>
                      <a:tailEnd type="none" w="med" len="med"/>
                    </a:lnT>
                    <a:lnB w="6350" cap="flat" cmpd="sng" algn="ctr">
                      <a:solidFill>
                        <a:srgbClr val="302783"/>
                      </a:solidFill>
                      <a:prstDash val="solid"/>
                      <a:round/>
                      <a:headEnd type="none" w="med" len="med"/>
                      <a:tailEnd type="none" w="med" len="med"/>
                    </a:lnB>
                    <a:noFill/>
                  </a:tcPr>
                </a:tc>
                <a:extLst>
                  <a:ext uri="{0D108BD9-81ED-4DB2-BD59-A6C34878D82A}">
                    <a16:rowId xmlns:a16="http://schemas.microsoft.com/office/drawing/2014/main" val="3284015033"/>
                  </a:ext>
                </a:extLst>
              </a:tr>
            </a:tbl>
          </a:graphicData>
        </a:graphic>
      </p:graphicFrame>
    </p:spTree>
    <p:extLst>
      <p:ext uri="{BB962C8B-B14F-4D97-AF65-F5344CB8AC3E}">
        <p14:creationId xmlns:p14="http://schemas.microsoft.com/office/powerpoint/2010/main" val="302621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91447B92-F26F-A2F6-36B0-1AABBB518760}"/>
              </a:ext>
            </a:extLst>
          </p:cNvPr>
          <p:cNvSpPr>
            <a:spLocks noGrp="1"/>
          </p:cNvSpPr>
          <p:nvPr>
            <p:ph idx="1"/>
          </p:nvPr>
        </p:nvSpPr>
        <p:spPr>
          <a:xfrm rot="10800000" flipV="1">
            <a:off x="354012" y="1293009"/>
            <a:ext cx="11012363" cy="5043995"/>
          </a:xfrm>
        </p:spPr>
        <p:txBody>
          <a:bodyPr vert="horz" lIns="91440" tIns="45720" rIns="91440" bIns="45720" rtlCol="0" anchor="t">
            <a:noAutofit/>
          </a:bodyPr>
          <a:lstStyle/>
          <a:p>
            <a:r>
              <a:rPr lang="fi-FI" sz="1400" b="1">
                <a:solidFill>
                  <a:srgbClr val="000000"/>
                </a:solidFill>
                <a:latin typeface="+mn-lt"/>
                <a:cs typeface="Calibri Light"/>
              </a:rPr>
              <a:t>Henkilöstötilanteen kehityssuunta (verrattuna OVK2 tilanteeseen): </a:t>
            </a:r>
            <a:r>
              <a:rPr lang="fi-FI" sz="1400">
                <a:solidFill>
                  <a:srgbClr val="000000"/>
                </a:solidFill>
                <a:latin typeface="+mn-lt"/>
                <a:cs typeface="Calibri Light"/>
              </a:rPr>
              <a:t>Toimialan henkilöstömäärä kokonaisuudessaan on laskenut hieman edellisestä tarkasteluajankohdasta. Lasku johtuu määräaikaisten palvelussuhteiden määrän laskusta, mikä johtuu kesäkaudelle palkattujen sijaisten ja kesätyöntekijöiden määräaikaisten palvelussuhteiden päättymisestä kolmannen kvartaalin aikana. Vakituisten palvelussuhteiden määrä sen sijaan on kasvanut hieman (+17) kesäkuun loppuun verrattuna. Kasvu johtuu pääasiassa onnistuneista rekrytoinneista.  </a:t>
            </a:r>
          </a:p>
          <a:p>
            <a:r>
              <a:rPr lang="fi-FI" sz="1400" b="1">
                <a:solidFill>
                  <a:srgbClr val="000000"/>
                </a:solidFill>
                <a:latin typeface="+mn-lt"/>
                <a:cs typeface="Calibri Light"/>
              </a:rPr>
              <a:t>Lähtövaihtuvuus (1</a:t>
            </a:r>
            <a:r>
              <a:rPr lang="fi-FI" sz="1400">
                <a:latin typeface="Calibri"/>
                <a:ea typeface="Aptos"/>
                <a:cs typeface="Aptos"/>
              </a:rPr>
              <a:t>–</a:t>
            </a:r>
            <a:r>
              <a:rPr lang="fi-FI" sz="1400" b="1">
                <a:solidFill>
                  <a:srgbClr val="000000"/>
                </a:solidFill>
                <a:latin typeface="+mn-lt"/>
                <a:cs typeface="Calibri Light"/>
              </a:rPr>
              <a:t>9/2024): </a:t>
            </a:r>
            <a:r>
              <a:rPr lang="fi-FI" sz="1400">
                <a:solidFill>
                  <a:srgbClr val="000000"/>
                </a:solidFill>
                <a:latin typeface="+mn-lt"/>
                <a:cs typeface="Calibri Light"/>
              </a:rPr>
              <a:t>Vakituisen henkilöstön lähtövaihtuvuus on toimialalla tarkastelujaksolla 9,9 %. Se on laskenut viime vuoden vastaavaan ajankohtaan verrattuna. Lähtövaihtuvuus vaihtelee kuukausittain, matalimmillaan se on ollut kesäkuussa (0,46 %) ja korkeimmillaan tammikuussa (1,72 %).  Nimikkeittäin tarkasteltuna eniten päättyneitä palvelussuhteita on sosiaaliohjaajissa, sosiaalityöntekijöissä ja terveydenhoitajissa. Nämä ovat myös määrällisesti toimialan suurimmat ammattinimikkeet. Palvelualueiden välillä on eroja lähtövaihtuvuudessa. Korkeinta lähtövaihtuvuus on perheiden erityispalveluissa (14,5 %) ja matalinta perheiden ennaltaehkäisevissä palveluissa (8,2 %) sekä perheitä tukevissa palveluissa (8 %). </a:t>
            </a:r>
            <a:endParaRPr lang="fi-FI" sz="1400" b="1">
              <a:solidFill>
                <a:srgbClr val="000000"/>
              </a:solidFill>
              <a:latin typeface="+mn-lt"/>
              <a:cs typeface="Calibri Light"/>
            </a:endParaRPr>
          </a:p>
          <a:p>
            <a:r>
              <a:rPr lang="fi-FI" sz="1400" b="1">
                <a:solidFill>
                  <a:srgbClr val="000000"/>
                </a:solidFill>
                <a:latin typeface="+mn-lt"/>
                <a:cs typeface="Calibri Light"/>
              </a:rPr>
              <a:t>Henkilöstön saatavuus (1</a:t>
            </a:r>
            <a:r>
              <a:rPr lang="fi-FI" sz="1400">
                <a:latin typeface="Calibri"/>
                <a:ea typeface="Aptos"/>
                <a:cs typeface="Aptos"/>
              </a:rPr>
              <a:t>–</a:t>
            </a:r>
            <a:r>
              <a:rPr lang="fi-FI" sz="1400" b="1">
                <a:solidFill>
                  <a:srgbClr val="000000"/>
                </a:solidFill>
                <a:latin typeface="+mn-lt"/>
                <a:cs typeface="Calibri Light"/>
              </a:rPr>
              <a:t>9/2024): </a:t>
            </a:r>
            <a:r>
              <a:rPr lang="fi-FI" sz="1400">
                <a:solidFill>
                  <a:srgbClr val="000000"/>
                </a:solidFill>
                <a:latin typeface="+mn-lt"/>
                <a:cs typeface="Calibri Light"/>
              </a:rPr>
              <a:t>Avattuja rekrytointeja on ollut vähemmän ja hakemuksia on tullut enemmän kuin vastaavaan aikaan viime vuonna. Sama trendi on nähtävillä myös koko hyvinvointialueella. Myös kelpoisten hakijoiden määrä on kasvanut selvästi verrattuna viime vuoden vastaavaan tilanteeseen. Toimialan suurimmista ammattiryhmistä sosiaaliohjaajan ja terveydenhoitajien rekrytoinneissa kelpoisten hakijoiden määrä on kasvanut selvästi viime vuoden vastaavaan tilanteeseen verrattuna.  Sosiaalityöntekijöiden rekrytoinneissa kelpoisten hakijoiden määrä sen sijaan ei ole kasvanut, se on pysynyt koko vuoden hyvin tasaisena. </a:t>
            </a:r>
            <a:endParaRPr lang="fi-FI" sz="1400">
              <a:solidFill>
                <a:srgbClr val="000000"/>
              </a:solidFill>
              <a:latin typeface="+mn-lt"/>
              <a:ea typeface="Calibri"/>
              <a:cs typeface="Calibri Light"/>
            </a:endParaRPr>
          </a:p>
          <a:p>
            <a:r>
              <a:rPr lang="fi-FI" sz="1400" b="1">
                <a:solidFill>
                  <a:srgbClr val="000000"/>
                </a:solidFill>
                <a:latin typeface="+mn-lt"/>
                <a:cs typeface="Calibri Light"/>
              </a:rPr>
              <a:t>Työkykytilanne:</a:t>
            </a:r>
            <a:r>
              <a:rPr lang="fi-FI" sz="1400">
                <a:solidFill>
                  <a:srgbClr val="000000"/>
                </a:solidFill>
                <a:latin typeface="+mn-lt"/>
                <a:cs typeface="Calibri Light"/>
              </a:rPr>
              <a:t> Sairaspoissaolopäivien määrä on edellisen osavuosikatsauksen jälkeen kääntynyt nousuun, kun verrataan tilannetta viime vuoden vastaavaan ajankohtaan. Sairaspoissaolojen kokonaismäärä on nyt suurempi kuin viime vuonna samaan aikaan. Nousu on kuitenkin melko maltillista.  Lyhyiden (1-7 pv) sairaspoissaolojen määrä on kasvanut, mutta pitkien (yli 90 pv) on laskenut verrattuna viime vuoteen.  Sairaspoissaolokustannukset ovat nousseet kuluvana vuonna korkeammiksi kuin ne olivat viime vuonna vastaavana aikana. </a:t>
            </a:r>
            <a:endParaRPr lang="fi-FI" sz="1400">
              <a:solidFill>
                <a:srgbClr val="000000"/>
              </a:solidFill>
              <a:latin typeface="+mn-lt"/>
              <a:ea typeface="Calibri"/>
              <a:cs typeface="Calibri Light"/>
            </a:endParaRPr>
          </a:p>
        </p:txBody>
      </p:sp>
      <p:sp>
        <p:nvSpPr>
          <p:cNvPr id="4" name="Otsikko 1">
            <a:extLst>
              <a:ext uri="{FF2B5EF4-FFF2-40B4-BE49-F238E27FC236}">
                <a16:creationId xmlns:a16="http://schemas.microsoft.com/office/drawing/2014/main" id="{8FF4F9E7-A683-430E-18E0-91D4ACC8AB89}"/>
              </a:ext>
            </a:extLst>
          </p:cNvPr>
          <p:cNvSpPr txBox="1">
            <a:spLocks/>
          </p:cNvSpPr>
          <p:nvPr/>
        </p:nvSpPr>
        <p:spPr>
          <a:xfrm>
            <a:off x="520270" y="297962"/>
            <a:ext cx="10259998" cy="565673"/>
          </a:xfrm>
          <a:prstGeom prst="rect">
            <a:avLst/>
          </a:prstGeom>
          <a:solidFill>
            <a:schemeClr val="accent2"/>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0" i="0" u="none" strike="noStrike" kern="1200" cap="none" spc="0" normalizeH="0" baseline="0" noProof="0">
                <a:ln>
                  <a:noFill/>
                </a:ln>
                <a:solidFill>
                  <a:srgbClr val="FFFFFF"/>
                </a:solidFill>
                <a:effectLst/>
                <a:uLnTx/>
                <a:uFillTx/>
                <a:latin typeface="Calibri" panose="020F0502020204030204" pitchFamily="34" charset="0"/>
                <a:ea typeface="+mj-ea"/>
                <a:cs typeface="Calibri" panose="020F0502020204030204" pitchFamily="34" charset="0"/>
              </a:rPr>
              <a:t>Lasten, nuorten ja perheiden palvelut</a:t>
            </a:r>
          </a:p>
        </p:txBody>
      </p:sp>
    </p:spTree>
    <p:extLst>
      <p:ext uri="{BB962C8B-B14F-4D97-AF65-F5344CB8AC3E}">
        <p14:creationId xmlns:p14="http://schemas.microsoft.com/office/powerpoint/2010/main" val="142832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AE5E20-14FD-6208-D61E-2AD32C179AE4}"/>
              </a:ext>
            </a:extLst>
          </p:cNvPr>
          <p:cNvSpPr>
            <a:spLocks noGrp="1"/>
          </p:cNvSpPr>
          <p:nvPr>
            <p:ph type="title"/>
          </p:nvPr>
        </p:nvSpPr>
        <p:spPr>
          <a:xfrm>
            <a:off x="549965" y="0"/>
            <a:ext cx="10260000" cy="1861073"/>
          </a:xfrm>
        </p:spPr>
        <p:txBody>
          <a:bodyPr>
            <a:normAutofit fontScale="90000"/>
          </a:bodyPr>
          <a:lstStyle/>
          <a:p>
            <a:r>
              <a:rPr lang="fi-FI" sz="3600">
                <a:latin typeface="Calibri Light" panose="020F0302020204030204" pitchFamily="34" charset="0"/>
                <a:cs typeface="Calibri Light" panose="020F0302020204030204" pitchFamily="34" charset="0"/>
              </a:rPr>
              <a:t>Lasten, nuorten ja perheiden palvelujen asiakaspalautteet</a:t>
            </a:r>
            <a:br>
              <a:rPr lang="fi-FI" sz="3600">
                <a:latin typeface="Calibri Light" panose="020F0302020204030204" pitchFamily="34" charset="0"/>
                <a:cs typeface="Calibri Light" panose="020F0302020204030204" pitchFamily="34" charset="0"/>
              </a:rPr>
            </a:br>
            <a:r>
              <a:rPr lang="fi-FI" sz="3600">
                <a:latin typeface="Calibri Light" panose="020F0302020204030204" pitchFamily="34" charset="0"/>
                <a:cs typeface="Calibri Light" panose="020F0302020204030204" pitchFamily="34" charset="0"/>
              </a:rPr>
              <a:t> 01-09/2024</a:t>
            </a:r>
            <a:br>
              <a:rPr lang="fi-FI"/>
            </a:br>
            <a:endParaRPr lang="fi-FI"/>
          </a:p>
        </p:txBody>
      </p:sp>
      <p:pic>
        <p:nvPicPr>
          <p:cNvPr id="8" name="Sisällön paikkamerkki 7">
            <a:extLst>
              <a:ext uri="{FF2B5EF4-FFF2-40B4-BE49-F238E27FC236}">
                <a16:creationId xmlns:a16="http://schemas.microsoft.com/office/drawing/2014/main" id="{38886545-E7BA-BB44-1443-C6ACD90081F7}"/>
              </a:ext>
            </a:extLst>
          </p:cNvPr>
          <p:cNvPicPr>
            <a:picLocks noGrp="1" noChangeAspect="1"/>
          </p:cNvPicPr>
          <p:nvPr>
            <p:ph idx="1"/>
          </p:nvPr>
        </p:nvPicPr>
        <p:blipFill>
          <a:blip r:embed="rId2"/>
          <a:stretch>
            <a:fillRect/>
          </a:stretch>
        </p:blipFill>
        <p:spPr>
          <a:xfrm>
            <a:off x="329610" y="1544687"/>
            <a:ext cx="11047228" cy="5114259"/>
          </a:xfrm>
        </p:spPr>
      </p:pic>
      <p:pic>
        <p:nvPicPr>
          <p:cNvPr id="3" name="Sisällön paikkamerkki 6">
            <a:extLst>
              <a:ext uri="{FF2B5EF4-FFF2-40B4-BE49-F238E27FC236}">
                <a16:creationId xmlns:a16="http://schemas.microsoft.com/office/drawing/2014/main" id="{4C07A126-5DD9-1087-26B0-641847EC3FE0}"/>
              </a:ext>
            </a:extLst>
          </p:cNvPr>
          <p:cNvPicPr>
            <a:picLocks noChangeAspect="1"/>
          </p:cNvPicPr>
          <p:nvPr/>
        </p:nvPicPr>
        <p:blipFill>
          <a:blip r:embed="rId3"/>
          <a:stretch>
            <a:fillRect/>
          </a:stretch>
        </p:blipFill>
        <p:spPr>
          <a:xfrm>
            <a:off x="4267251" y="1544687"/>
            <a:ext cx="3981033" cy="475529"/>
          </a:xfrm>
          <a:prstGeom prst="rect">
            <a:avLst/>
          </a:prstGeom>
        </p:spPr>
      </p:pic>
    </p:spTree>
    <p:extLst>
      <p:ext uri="{BB962C8B-B14F-4D97-AF65-F5344CB8AC3E}">
        <p14:creationId xmlns:p14="http://schemas.microsoft.com/office/powerpoint/2010/main" val="374412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39AA9F-AC42-5EE1-FE94-47A233A0C43B}"/>
              </a:ext>
            </a:extLst>
          </p:cNvPr>
          <p:cNvSpPr>
            <a:spLocks noGrp="1"/>
          </p:cNvSpPr>
          <p:nvPr>
            <p:ph type="title"/>
          </p:nvPr>
        </p:nvSpPr>
        <p:spPr/>
        <p:txBody>
          <a:bodyPr>
            <a:noAutofit/>
          </a:bodyPr>
          <a:lstStyle/>
          <a:p>
            <a:r>
              <a:rPr lang="fi-FI" sz="3200">
                <a:latin typeface="+mj-lt"/>
                <a:cs typeface="Calibri Light" panose="020F0302020204030204" pitchFamily="34" charset="0"/>
              </a:rPr>
              <a:t>Lasten, nuorten ja perheiden palvelut</a:t>
            </a:r>
            <a:br>
              <a:rPr lang="fi-FI" sz="3200">
                <a:latin typeface="+mj-lt"/>
                <a:cs typeface="Calibri Light" panose="020F0302020204030204" pitchFamily="34" charset="0"/>
              </a:rPr>
            </a:br>
            <a:r>
              <a:rPr lang="fi-FI" sz="3200">
                <a:latin typeface="+mj-lt"/>
              </a:rPr>
              <a:t>Hoitoon tai palveluun liittyvä palaute (THL)</a:t>
            </a:r>
            <a:br>
              <a:rPr lang="fi-FI" sz="3200">
                <a:latin typeface="+mj-lt"/>
              </a:rPr>
            </a:br>
            <a:r>
              <a:rPr lang="fi-FI" sz="3200">
                <a:latin typeface="+mj-lt"/>
              </a:rPr>
              <a:t>01-09/2024</a:t>
            </a:r>
          </a:p>
        </p:txBody>
      </p:sp>
      <p:pic>
        <p:nvPicPr>
          <p:cNvPr id="7" name="Sisällön paikkamerkki 6">
            <a:extLst>
              <a:ext uri="{FF2B5EF4-FFF2-40B4-BE49-F238E27FC236}">
                <a16:creationId xmlns:a16="http://schemas.microsoft.com/office/drawing/2014/main" id="{ED0A75BD-2574-9A75-D84D-40F0AB2EB681}"/>
              </a:ext>
            </a:extLst>
          </p:cNvPr>
          <p:cNvPicPr>
            <a:picLocks noGrp="1" noChangeAspect="1"/>
          </p:cNvPicPr>
          <p:nvPr>
            <p:ph idx="1"/>
          </p:nvPr>
        </p:nvPicPr>
        <p:blipFill>
          <a:blip r:embed="rId2"/>
          <a:stretch>
            <a:fillRect/>
          </a:stretch>
        </p:blipFill>
        <p:spPr>
          <a:xfrm>
            <a:off x="74429" y="2044700"/>
            <a:ext cx="11196084" cy="4813300"/>
          </a:xfrm>
        </p:spPr>
      </p:pic>
    </p:spTree>
    <p:extLst>
      <p:ext uri="{BB962C8B-B14F-4D97-AF65-F5344CB8AC3E}">
        <p14:creationId xmlns:p14="http://schemas.microsoft.com/office/powerpoint/2010/main" val="3167305330"/>
      </p:ext>
    </p:extLst>
  </p:cSld>
  <p:clrMapOvr>
    <a:masterClrMapping/>
  </p:clrMapOvr>
</p:sld>
</file>

<file path=ppt/theme/theme1.xml><?xml version="1.0" encoding="utf-8"?>
<a:theme xmlns:a="http://schemas.openxmlformats.org/drawingml/2006/main" name="Pääotsiko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lö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Vakesote">
      <a:majorFont>
        <a:latin typeface="Poppins Black"/>
        <a:ea typeface=""/>
        <a:cs typeface=""/>
      </a:majorFont>
      <a:minorFont>
        <a:latin typeface="Poppins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Sisällöt">
  <a:themeElements>
    <a:clrScheme name="Vakehyva">
      <a:dk1>
        <a:srgbClr val="000000"/>
      </a:dk1>
      <a:lt1>
        <a:srgbClr val="FFFFFF"/>
      </a:lt1>
      <a:dk2>
        <a:srgbClr val="302783"/>
      </a:dk2>
      <a:lt2>
        <a:srgbClr val="FFFFFF"/>
      </a:lt2>
      <a:accent1>
        <a:srgbClr val="EA5197"/>
      </a:accent1>
      <a:accent2>
        <a:srgbClr val="E6007E"/>
      </a:accent2>
      <a:accent3>
        <a:srgbClr val="74B72B"/>
      </a:accent3>
      <a:accent4>
        <a:srgbClr val="00983A"/>
      </a:accent4>
      <a:accent5>
        <a:srgbClr val="302783"/>
      </a:accent5>
      <a:accent6>
        <a:srgbClr val="76CBF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764D438-07E4-4177-9058-874EAEF29675}" vid="{901534AC-7260-4A32-BE9B-971073E41A6A}"/>
    </a:ext>
  </a:extLst>
</a:theme>
</file>

<file path=ppt/theme/theme5.xml><?xml version="1.0" encoding="utf-8"?>
<a:theme xmlns:a="http://schemas.openxmlformats.org/drawingml/2006/main" name="1_Väliotsikot">
  <a:themeElements>
    <a:clrScheme name="Vakehyva">
      <a:dk1>
        <a:srgbClr val="000000"/>
      </a:dk1>
      <a:lt1>
        <a:srgbClr val="FFFFFF"/>
      </a:lt1>
      <a:dk2>
        <a:srgbClr val="302783"/>
      </a:dk2>
      <a:lt2>
        <a:srgbClr val="FFFFFF"/>
      </a:lt2>
      <a:accent1>
        <a:srgbClr val="EA5197"/>
      </a:accent1>
      <a:accent2>
        <a:srgbClr val="E6007E"/>
      </a:accent2>
      <a:accent3>
        <a:srgbClr val="74B72B"/>
      </a:accent3>
      <a:accent4>
        <a:srgbClr val="00983A"/>
      </a:accent4>
      <a:accent5>
        <a:srgbClr val="302783"/>
      </a:accent5>
      <a:accent6>
        <a:srgbClr val="76CBF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764D438-07E4-4177-9058-874EAEF29675}" vid="{B9844B1A-FC1A-498C-837D-00F19114319C}"/>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91A6927A84AE4EBA98E17BA2D1A2E3" ma:contentTypeVersion="3" ma:contentTypeDescription="Create a new document." ma:contentTypeScope="" ma:versionID="4d1f50de619b8b50b63e46f0143f6656">
  <xsd:schema xmlns:xsd="http://www.w3.org/2001/XMLSchema" xmlns:xs="http://www.w3.org/2001/XMLSchema" xmlns:p="http://schemas.microsoft.com/office/2006/metadata/properties" xmlns:ns2="4a4046cf-cafd-4365-83da-57b30df9ef19" targetNamespace="http://schemas.microsoft.com/office/2006/metadata/properties" ma:root="true" ma:fieldsID="36c3230909239298701b403bc06a4e73" ns2:_="">
    <xsd:import namespace="4a4046cf-cafd-4365-83da-57b30df9ef19"/>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4046cf-cafd-4365-83da-57b30df9e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8146F2-30C0-4888-AD5D-51D7F20FED77}">
  <ds:schemaRefs>
    <ds:schemaRef ds:uri="http://schemas.microsoft.com/sharepoint/v3/contenttype/forms"/>
  </ds:schemaRefs>
</ds:datastoreItem>
</file>

<file path=customXml/itemProps2.xml><?xml version="1.0" encoding="utf-8"?>
<ds:datastoreItem xmlns:ds="http://schemas.openxmlformats.org/officeDocument/2006/customXml" ds:itemID="{E647E153-9E63-4800-B50F-8D6327B2836E}">
  <ds:schemaRefs>
    <ds:schemaRef ds:uri="4a4046cf-cafd-4365-83da-57b30df9ef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0CC2F3F-3454-4B6A-ABC8-1AA5FEF0864D}">
  <ds:schemaRefs>
    <ds:schemaRef ds:uri="4a4046cf-cafd-4365-83da-57b30df9ef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1309</Words>
  <Application>Microsoft Office PowerPoint</Application>
  <PresentationFormat>Laajakuva</PresentationFormat>
  <Paragraphs>109</Paragraphs>
  <Slides>10</Slides>
  <Notes>3</Notes>
  <HiddenSlides>0</HiddenSlides>
  <MMClips>0</MMClips>
  <ScaleCrop>false</ScaleCrop>
  <HeadingPairs>
    <vt:vector size="6" baseType="variant">
      <vt:variant>
        <vt:lpstr>Käytetyt fontit</vt:lpstr>
      </vt:variant>
      <vt:variant>
        <vt:i4>7</vt:i4>
      </vt:variant>
      <vt:variant>
        <vt:lpstr>Teema</vt:lpstr>
      </vt:variant>
      <vt:variant>
        <vt:i4>5</vt:i4>
      </vt:variant>
      <vt:variant>
        <vt:lpstr>Dian otsikot</vt:lpstr>
      </vt:variant>
      <vt:variant>
        <vt:i4>10</vt:i4>
      </vt:variant>
    </vt:vector>
  </HeadingPairs>
  <TitlesOfParts>
    <vt:vector size="22" baseType="lpstr">
      <vt:lpstr>Arial</vt:lpstr>
      <vt:lpstr>Arial Black</vt:lpstr>
      <vt:lpstr>Calibri</vt:lpstr>
      <vt:lpstr>Calibri Light</vt:lpstr>
      <vt:lpstr>Poppins ExtraBold</vt:lpstr>
      <vt:lpstr>Poppins ExtraLight</vt:lpstr>
      <vt:lpstr>Poppins SemiBold</vt:lpstr>
      <vt:lpstr>Pääotsikot</vt:lpstr>
      <vt:lpstr>Sisällöt</vt:lpstr>
      <vt:lpstr>1_TULsote_ja_rakenneuudistus</vt:lpstr>
      <vt:lpstr>6_Sisällöt</vt:lpstr>
      <vt:lpstr>1_Väliotsikot</vt:lpstr>
      <vt:lpstr>Nuorisovaltuusto  3.12.2024</vt:lpstr>
      <vt:lpstr>Lasten, nuorten ja perheiden palvelujen toimiala  3. osavuosikatsaus (1-9/2024)</vt:lpstr>
      <vt:lpstr>Lasten, nuorten ja perheiden palvelut</vt:lpstr>
      <vt:lpstr>Lasten, nuorten ja perheiden palvelut</vt:lpstr>
      <vt:lpstr>Lasten, nuorten ja perheiden palvelut</vt:lpstr>
      <vt:lpstr>PowerPoint-esitys</vt:lpstr>
      <vt:lpstr>PowerPoint-esitys</vt:lpstr>
      <vt:lpstr>Lasten, nuorten ja perheiden palvelujen asiakaspalautteet  01-09/2024 </vt:lpstr>
      <vt:lpstr>Lasten, nuorten ja perheiden palvelut Hoitoon tai palveluun liittyvä palaute (THL) 01-09/2024</vt:lpstr>
      <vt:lpstr>Kiitos!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Tikkanen</dc:creator>
  <cp:lastModifiedBy>Voutilainen Reetta</cp:lastModifiedBy>
  <cp:revision>2</cp:revision>
  <dcterms:created xsi:type="dcterms:W3CDTF">2023-02-07T09:28:02Z</dcterms:created>
  <dcterms:modified xsi:type="dcterms:W3CDTF">2024-11-27T12:41:02Z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Method">
    <vt:lpwstr>Standard</vt:lpwstr>
  </property>
  <property fmtid="{D5CDD505-2E9C-101B-9397-08002B2CF9AE}" pid="3" name="MSIP_Label_defa4170-0d19-0005-0004-bc88714345d2_Name">
    <vt:lpwstr>defa4170-0d19-0005-0004-bc88714345d2</vt:lpwstr>
  </property>
  <property fmtid="{D5CDD505-2E9C-101B-9397-08002B2CF9AE}" pid="4" name="MediaServiceImageTags">
    <vt:lpwstr/>
  </property>
  <property fmtid="{D5CDD505-2E9C-101B-9397-08002B2CF9AE}" pid="5" name="ContentTypeId">
    <vt:lpwstr>0x0101004D91A6927A84AE4EBA98E17BA2D1A2E3</vt:lpwstr>
  </property>
  <property fmtid="{D5CDD505-2E9C-101B-9397-08002B2CF9AE}" pid="6" name="MSIP_Label_defa4170-0d19-0005-0004-bc88714345d2_Enabled">
    <vt:lpwstr>true</vt:lpwstr>
  </property>
  <property fmtid="{D5CDD505-2E9C-101B-9397-08002B2CF9AE}" pid="7" name="MSIP_Label_defa4170-0d19-0005-0004-bc88714345d2_ContentBits">
    <vt:lpwstr>0</vt:lpwstr>
  </property>
  <property fmtid="{D5CDD505-2E9C-101B-9397-08002B2CF9AE}" pid="8" name="MSIP_Label_defa4170-0d19-0005-0004-bc88714345d2_SetDate">
    <vt:lpwstr>2023-02-10T12:03:37Z</vt:lpwstr>
  </property>
  <property fmtid="{D5CDD505-2E9C-101B-9397-08002B2CF9AE}" pid="9" name="MSIP_Label_defa4170-0d19-0005-0004-bc88714345d2_ActionId">
    <vt:lpwstr>418f29a5-c218-44f3-a00c-d3d40f050407</vt:lpwstr>
  </property>
  <property fmtid="{D5CDD505-2E9C-101B-9397-08002B2CF9AE}" pid="10" name="MSIP_Label_defa4170-0d19-0005-0004-bc88714345d2_SiteId">
    <vt:lpwstr>7cbe7314-9eec-453e-aa25-b39667b2f68f</vt:lpwstr>
  </property>
</Properties>
</file>